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342" r:id="rId2"/>
    <p:sldId id="278" r:id="rId3"/>
    <p:sldId id="280" r:id="rId4"/>
    <p:sldId id="284" r:id="rId5"/>
    <p:sldId id="281" r:id="rId6"/>
    <p:sldId id="282" r:id="rId7"/>
    <p:sldId id="283" r:id="rId8"/>
    <p:sldId id="285" r:id="rId9"/>
    <p:sldId id="286" r:id="rId10"/>
    <p:sldId id="287" r:id="rId11"/>
    <p:sldId id="288" r:id="rId12"/>
    <p:sldId id="257" r:id="rId13"/>
    <p:sldId id="325" r:id="rId14"/>
    <p:sldId id="327" r:id="rId15"/>
    <p:sldId id="326" r:id="rId16"/>
    <p:sldId id="314" r:id="rId17"/>
    <p:sldId id="315" r:id="rId18"/>
    <p:sldId id="316" r:id="rId19"/>
    <p:sldId id="317" r:id="rId20"/>
    <p:sldId id="318" r:id="rId21"/>
    <p:sldId id="319" r:id="rId22"/>
    <p:sldId id="320" r:id="rId23"/>
    <p:sldId id="324" r:id="rId24"/>
    <p:sldId id="323" r:id="rId25"/>
    <p:sldId id="258" r:id="rId26"/>
    <p:sldId id="343" r:id="rId27"/>
    <p:sldId id="344" r:id="rId28"/>
    <p:sldId id="345" r:id="rId29"/>
    <p:sldId id="346" r:id="rId30"/>
    <p:sldId id="347" r:id="rId31"/>
    <p:sldId id="348" r:id="rId32"/>
    <p:sldId id="350" r:id="rId33"/>
    <p:sldId id="371" r:id="rId34"/>
    <p:sldId id="372" r:id="rId35"/>
    <p:sldId id="373" r:id="rId36"/>
    <p:sldId id="374"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4" r:id="rId50"/>
    <p:sldId id="365" r:id="rId51"/>
    <p:sldId id="366" r:id="rId52"/>
    <p:sldId id="367" r:id="rId53"/>
    <p:sldId id="368" r:id="rId54"/>
    <p:sldId id="369" r:id="rId55"/>
    <p:sldId id="370" r:id="rId56"/>
    <p:sldId id="349"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6" r:id="rId73"/>
    <p:sldId id="304" r:id="rId74"/>
    <p:sldId id="305" r:id="rId75"/>
    <p:sldId id="260" r:id="rId76"/>
    <p:sldId id="269" r:id="rId77"/>
    <p:sldId id="270" r:id="rId78"/>
    <p:sldId id="271" r:id="rId79"/>
    <p:sldId id="274" r:id="rId80"/>
    <p:sldId id="275" r:id="rId81"/>
    <p:sldId id="276" r:id="rId82"/>
    <p:sldId id="272" r:id="rId83"/>
    <p:sldId id="273" r:id="rId84"/>
    <p:sldId id="25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485" y="53"/>
      </p:cViewPr>
      <p:guideLst/>
    </p:cSldViewPr>
  </p:slideViewPr>
  <p:notesTextViewPr>
    <p:cViewPr>
      <p:scale>
        <a:sx n="1" d="1"/>
        <a:sy n="1" d="1"/>
      </p:scale>
      <p:origin x="0" y="0"/>
    </p:cViewPr>
  </p:notesTextViewPr>
  <p:sorterViewPr>
    <p:cViewPr>
      <p:scale>
        <a:sx n="100" d="100"/>
        <a:sy n="100" d="100"/>
      </p:scale>
      <p:origin x="0" y="-2080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793E2-9467-4095-A4B0-0BC14E60F820}" type="datetimeFigureOut">
              <a:rPr lang="en-US" smtClean="0"/>
              <a:t>4/12/2018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58E73-9C35-4396-AB8A-6907746DB46D}" type="slidenum">
              <a:rPr lang="en-US" smtClean="0"/>
              <a:t>‹#›</a:t>
            </a:fld>
            <a:endParaRPr lang="en-US"/>
          </a:p>
        </p:txBody>
      </p:sp>
    </p:spTree>
    <p:extLst>
      <p:ext uri="{BB962C8B-B14F-4D97-AF65-F5344CB8AC3E}">
        <p14:creationId xmlns:p14="http://schemas.microsoft.com/office/powerpoint/2010/main" val="2214985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7238" indent="-290513">
              <a:spcBef>
                <a:spcPct val="30000"/>
              </a:spcBef>
              <a:defRPr sz="1200">
                <a:solidFill>
                  <a:schemeClr val="tx1"/>
                </a:solidFill>
                <a:latin typeface="Arial" panose="020B0604020202020204" pitchFamily="34" charset="0"/>
              </a:defRPr>
            </a:lvl2pPr>
            <a:lvl3pPr marL="1165225" indent="-231775">
              <a:spcBef>
                <a:spcPct val="30000"/>
              </a:spcBef>
              <a:defRPr sz="1200">
                <a:solidFill>
                  <a:schemeClr val="tx1"/>
                </a:solidFill>
                <a:latin typeface="Arial" panose="020B0604020202020204" pitchFamily="34" charset="0"/>
              </a:defRPr>
            </a:lvl3pPr>
            <a:lvl4pPr marL="1631950" indent="-231775">
              <a:spcBef>
                <a:spcPct val="30000"/>
              </a:spcBef>
              <a:defRPr sz="1200">
                <a:solidFill>
                  <a:schemeClr val="tx1"/>
                </a:solidFill>
                <a:latin typeface="Arial" panose="020B0604020202020204" pitchFamily="34" charset="0"/>
              </a:defRPr>
            </a:lvl4pPr>
            <a:lvl5pPr marL="2098675" indent="-231775">
              <a:spcBef>
                <a:spcPct val="30000"/>
              </a:spcBef>
              <a:defRPr sz="1200">
                <a:solidFill>
                  <a:schemeClr val="tx1"/>
                </a:solidFill>
                <a:latin typeface="Arial" panose="020B0604020202020204" pitchFamily="34" charset="0"/>
              </a:defRPr>
            </a:lvl5pPr>
            <a:lvl6pPr marL="2555875" indent="-231775" eaLnBrk="0" fontAlgn="base" hangingPunct="0">
              <a:spcBef>
                <a:spcPct val="30000"/>
              </a:spcBef>
              <a:spcAft>
                <a:spcPct val="0"/>
              </a:spcAft>
              <a:defRPr sz="1200">
                <a:solidFill>
                  <a:schemeClr val="tx1"/>
                </a:solidFill>
                <a:latin typeface="Arial" panose="020B0604020202020204" pitchFamily="34" charset="0"/>
              </a:defRPr>
            </a:lvl6pPr>
            <a:lvl7pPr marL="3013075" indent="-231775" eaLnBrk="0" fontAlgn="base" hangingPunct="0">
              <a:spcBef>
                <a:spcPct val="30000"/>
              </a:spcBef>
              <a:spcAft>
                <a:spcPct val="0"/>
              </a:spcAft>
              <a:defRPr sz="1200">
                <a:solidFill>
                  <a:schemeClr val="tx1"/>
                </a:solidFill>
                <a:latin typeface="Arial" panose="020B0604020202020204" pitchFamily="34" charset="0"/>
              </a:defRPr>
            </a:lvl7pPr>
            <a:lvl8pPr marL="3470275" indent="-231775" eaLnBrk="0" fontAlgn="base" hangingPunct="0">
              <a:spcBef>
                <a:spcPct val="30000"/>
              </a:spcBef>
              <a:spcAft>
                <a:spcPct val="0"/>
              </a:spcAft>
              <a:defRPr sz="1200">
                <a:solidFill>
                  <a:schemeClr val="tx1"/>
                </a:solidFill>
                <a:latin typeface="Arial" panose="020B0604020202020204" pitchFamily="34" charset="0"/>
              </a:defRPr>
            </a:lvl8pPr>
            <a:lvl9pPr marL="3927475"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E21B1D0-45EE-410D-B2A5-62731CD477E7}" type="slidenum">
              <a:rPr lang="en-US" altLang="en-US" smtClean="0">
                <a:latin typeface="Times New Roman" panose="02020603050405020304" pitchFamily="18" charset="0"/>
              </a:rPr>
              <a:pPr>
                <a:spcBef>
                  <a:spcPct val="0"/>
                </a:spcBef>
              </a:pPr>
              <a:t>2</a:t>
            </a:fld>
            <a:endParaRPr lang="en-US" altLang="en-US" smtClean="0">
              <a:latin typeface="Times New Roman" panose="02020603050405020304" pitchFamily="18"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73989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 In procaryotes, it’s a one-way (nonreciprocal)</a:t>
            </a:r>
          </a:p>
          <a:p>
            <a:r>
              <a:rPr lang="en-US" altLang="en-US" smtClean="0"/>
              <a:t>process; a piece of genetic material (the exogenote) from one organism is</a:t>
            </a:r>
          </a:p>
          <a:p>
            <a:r>
              <a:rPr lang="en-US" altLang="en-US" smtClean="0"/>
              <a:t>donated to the genome (endogenote) of the recipient. This can happen three</a:t>
            </a:r>
          </a:p>
          <a:p>
            <a:r>
              <a:rPr lang="en-US" altLang="en-US" smtClean="0"/>
              <a:t>Ways:</a:t>
            </a:r>
            <a:endParaRPr lang="en-US" altLang="en-US" u="sng" smtClean="0"/>
          </a:p>
          <a:p>
            <a:r>
              <a:rPr lang="en-US" altLang="en-US" u="sng" smtClean="0"/>
              <a:t>Recombination</a:t>
            </a:r>
            <a:r>
              <a:rPr lang="en-US" altLang="en-US" smtClean="0"/>
              <a:t>: exchange of DNA from one source to another, where it is incorporated; process of creating a new genotype by combining genetic material from two organisms. In prokaryotes, it’s a one-way (non-reciprocal) process; piece of genetic material (exogenote) from one organism is donated to the genome (endogenote) of the recipient)</a:t>
            </a:r>
          </a:p>
          <a:p>
            <a:endParaRPr lang="en-US" altLang="en-US" smtClean="0"/>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880B05E-0453-4B46-93EB-B10D5638C389}" type="slidenum">
              <a:rPr lang="en-US" altLang="en-US" sz="1200" smtClean="0">
                <a:solidFill>
                  <a:srgbClr val="000000"/>
                </a:solidFill>
              </a:rPr>
              <a:pPr/>
              <a:t>33</a:t>
            </a:fld>
            <a:endParaRPr lang="en-US" altLang="en-US" sz="1200" smtClean="0">
              <a:solidFill>
                <a:srgbClr val="000000"/>
              </a:solidFill>
            </a:endParaRPr>
          </a:p>
        </p:txBody>
      </p:sp>
    </p:spTree>
    <p:extLst>
      <p:ext uri="{BB962C8B-B14F-4D97-AF65-F5344CB8AC3E}">
        <p14:creationId xmlns:p14="http://schemas.microsoft.com/office/powerpoint/2010/main" val="2629520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1363" indent="-284163">
              <a:defRPr sz="2400">
                <a:solidFill>
                  <a:schemeClr val="tx1"/>
                </a:solidFill>
                <a:latin typeface="Times New Roman" panose="02020603050405020304" pitchFamily="18" charset="0"/>
              </a:defRPr>
            </a:lvl2pPr>
            <a:lvl3pPr marL="1141413" indent="-227013">
              <a:defRPr sz="2400">
                <a:solidFill>
                  <a:schemeClr val="tx1"/>
                </a:solidFill>
                <a:latin typeface="Times New Roman" panose="02020603050405020304" pitchFamily="18" charset="0"/>
              </a:defRPr>
            </a:lvl3pPr>
            <a:lvl4pPr marL="1598613" indent="-227013">
              <a:defRPr sz="2400">
                <a:solidFill>
                  <a:schemeClr val="tx1"/>
                </a:solidFill>
                <a:latin typeface="Times New Roman" panose="02020603050405020304" pitchFamily="18" charset="0"/>
              </a:defRPr>
            </a:lvl4pPr>
            <a:lvl5pPr marL="2055813" indent="-227013">
              <a:defRPr sz="2400">
                <a:solidFill>
                  <a:schemeClr val="tx1"/>
                </a:solidFill>
                <a:latin typeface="Times New Roman" panose="02020603050405020304" pitchFamily="18" charset="0"/>
              </a:defRPr>
            </a:lvl5pPr>
            <a:lvl6pPr marL="2513013" indent="-227013" eaLnBrk="0" fontAlgn="base" hangingPunct="0">
              <a:spcBef>
                <a:spcPct val="0"/>
              </a:spcBef>
              <a:spcAft>
                <a:spcPct val="0"/>
              </a:spcAft>
              <a:defRPr sz="2400">
                <a:solidFill>
                  <a:schemeClr val="tx1"/>
                </a:solidFill>
                <a:latin typeface="Times New Roman" panose="02020603050405020304" pitchFamily="18" charset="0"/>
              </a:defRPr>
            </a:lvl6pPr>
            <a:lvl7pPr marL="2970213" indent="-227013" eaLnBrk="0" fontAlgn="base" hangingPunct="0">
              <a:spcBef>
                <a:spcPct val="0"/>
              </a:spcBef>
              <a:spcAft>
                <a:spcPct val="0"/>
              </a:spcAft>
              <a:defRPr sz="2400">
                <a:solidFill>
                  <a:schemeClr val="tx1"/>
                </a:solidFill>
                <a:latin typeface="Times New Roman" panose="02020603050405020304" pitchFamily="18" charset="0"/>
              </a:defRPr>
            </a:lvl7pPr>
            <a:lvl8pPr marL="3427413" indent="-227013" eaLnBrk="0" fontAlgn="base" hangingPunct="0">
              <a:spcBef>
                <a:spcPct val="0"/>
              </a:spcBef>
              <a:spcAft>
                <a:spcPct val="0"/>
              </a:spcAft>
              <a:defRPr sz="2400">
                <a:solidFill>
                  <a:schemeClr val="tx1"/>
                </a:solidFill>
                <a:latin typeface="Times New Roman" panose="02020603050405020304" pitchFamily="18" charset="0"/>
              </a:defRPr>
            </a:lvl8pPr>
            <a:lvl9pPr marL="3884613" indent="-2270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smtClean="0">
                <a:solidFill>
                  <a:srgbClr val="000000"/>
                </a:solidFill>
              </a:rPr>
              <a:t>MicrobialGeneticsIntro</a:t>
            </a:r>
          </a:p>
        </p:txBody>
      </p:sp>
      <p:sp>
        <p:nvSpPr>
          <p:cNvPr id="901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1363" indent="-284163">
              <a:defRPr sz="2400">
                <a:solidFill>
                  <a:schemeClr val="tx1"/>
                </a:solidFill>
                <a:latin typeface="Times New Roman" panose="02020603050405020304" pitchFamily="18" charset="0"/>
              </a:defRPr>
            </a:lvl2pPr>
            <a:lvl3pPr marL="1141413" indent="-227013">
              <a:defRPr sz="2400">
                <a:solidFill>
                  <a:schemeClr val="tx1"/>
                </a:solidFill>
                <a:latin typeface="Times New Roman" panose="02020603050405020304" pitchFamily="18" charset="0"/>
              </a:defRPr>
            </a:lvl3pPr>
            <a:lvl4pPr marL="1598613" indent="-227013">
              <a:defRPr sz="2400">
                <a:solidFill>
                  <a:schemeClr val="tx1"/>
                </a:solidFill>
                <a:latin typeface="Times New Roman" panose="02020603050405020304" pitchFamily="18" charset="0"/>
              </a:defRPr>
            </a:lvl4pPr>
            <a:lvl5pPr marL="2055813" indent="-227013">
              <a:defRPr sz="2400">
                <a:solidFill>
                  <a:schemeClr val="tx1"/>
                </a:solidFill>
                <a:latin typeface="Times New Roman" panose="02020603050405020304" pitchFamily="18" charset="0"/>
              </a:defRPr>
            </a:lvl5pPr>
            <a:lvl6pPr marL="2513013" indent="-227013" eaLnBrk="0" fontAlgn="base" hangingPunct="0">
              <a:spcBef>
                <a:spcPct val="0"/>
              </a:spcBef>
              <a:spcAft>
                <a:spcPct val="0"/>
              </a:spcAft>
              <a:defRPr sz="2400">
                <a:solidFill>
                  <a:schemeClr val="tx1"/>
                </a:solidFill>
                <a:latin typeface="Times New Roman" panose="02020603050405020304" pitchFamily="18" charset="0"/>
              </a:defRPr>
            </a:lvl6pPr>
            <a:lvl7pPr marL="2970213" indent="-227013" eaLnBrk="0" fontAlgn="base" hangingPunct="0">
              <a:spcBef>
                <a:spcPct val="0"/>
              </a:spcBef>
              <a:spcAft>
                <a:spcPct val="0"/>
              </a:spcAft>
              <a:defRPr sz="2400">
                <a:solidFill>
                  <a:schemeClr val="tx1"/>
                </a:solidFill>
                <a:latin typeface="Times New Roman" panose="02020603050405020304" pitchFamily="18" charset="0"/>
              </a:defRPr>
            </a:lvl7pPr>
            <a:lvl8pPr marL="3427413" indent="-227013" eaLnBrk="0" fontAlgn="base" hangingPunct="0">
              <a:spcBef>
                <a:spcPct val="0"/>
              </a:spcBef>
              <a:spcAft>
                <a:spcPct val="0"/>
              </a:spcAft>
              <a:defRPr sz="2400">
                <a:solidFill>
                  <a:schemeClr val="tx1"/>
                </a:solidFill>
                <a:latin typeface="Times New Roman" panose="02020603050405020304" pitchFamily="18" charset="0"/>
              </a:defRPr>
            </a:lvl8pPr>
            <a:lvl9pPr marL="3884613" indent="-227013" eaLnBrk="0" fontAlgn="base" hangingPunct="0">
              <a:spcBef>
                <a:spcPct val="0"/>
              </a:spcBef>
              <a:spcAft>
                <a:spcPct val="0"/>
              </a:spcAft>
              <a:defRPr sz="2400">
                <a:solidFill>
                  <a:schemeClr val="tx1"/>
                </a:solidFill>
                <a:latin typeface="Times New Roman" panose="02020603050405020304" pitchFamily="18" charset="0"/>
              </a:defRPr>
            </a:lvl9pPr>
          </a:lstStyle>
          <a:p>
            <a:fld id="{7102CC11-2B06-4020-A60D-328BCD785C1C}" type="slidenum">
              <a:rPr lang="en-US" altLang="en-US" sz="1200" smtClean="0">
                <a:solidFill>
                  <a:srgbClr val="000000"/>
                </a:solidFill>
              </a:rPr>
              <a:pPr/>
              <a:t>36</a:t>
            </a:fld>
            <a:endParaRPr lang="en-US" altLang="en-US" sz="1200" smtClean="0">
              <a:solidFill>
                <a:srgbClr val="000000"/>
              </a:solidFill>
            </a:endParaRPr>
          </a:p>
        </p:txBody>
      </p:sp>
      <p:sp>
        <p:nvSpPr>
          <p:cNvPr id="90116" name="Rectangle 2"/>
          <p:cNvSpPr>
            <a:spLocks noGrp="1" noRot="1" noChangeAspect="1" noChangeArrowheads="1" noTextEdit="1"/>
          </p:cNvSpPr>
          <p:nvPr>
            <p:ph type="sldImg"/>
          </p:nvPr>
        </p:nvSpPr>
        <p:spPr>
          <a:ln/>
        </p:spPr>
      </p:sp>
      <p:sp>
        <p:nvSpPr>
          <p:cNvPr id="90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solidFill>
                  <a:srgbClr val="000000"/>
                </a:solidFill>
                <a:latin typeface="Geneva" charset="0"/>
              </a:rPr>
              <a:t>Figure: 07-09</a:t>
            </a:r>
          </a:p>
          <a:p>
            <a:endParaRPr lang="en-US" altLang="en-US" smtClean="0">
              <a:solidFill>
                <a:srgbClr val="000000"/>
              </a:solidFill>
              <a:latin typeface="Geneva" charset="0"/>
            </a:endParaRPr>
          </a:p>
          <a:p>
            <a:r>
              <a:rPr lang="en-US" altLang="en-US" smtClean="0">
                <a:solidFill>
                  <a:srgbClr val="000000"/>
                </a:solidFill>
                <a:latin typeface="Geneva" charset="0"/>
              </a:rPr>
              <a:t>Caption:</a:t>
            </a:r>
          </a:p>
          <a:p>
            <a:r>
              <a:rPr lang="en-US" altLang="en-US" smtClean="0">
                <a:solidFill>
                  <a:srgbClr val="000000"/>
                </a:solidFill>
                <a:latin typeface="Geneva" charset="0"/>
              </a:rPr>
              <a:t>Thermal denaturation of DNA. The DNA absorbs more ultraviolet light as the double helix is denatured. The transition is quite abrupt, and the temperature of the midpoint, Tm, is directly related to the GC content of the DNA. Although the denatured DNA can be renatured by a slow cooling, the process does not follow a similar curve. Renaturation becomes progressively more complete at temperatures well below the Tm, and then only after a considerable incubation time.  </a:t>
            </a:r>
          </a:p>
          <a:p>
            <a:endParaRPr lang="en-US" altLang="en-US" smtClean="0">
              <a:solidFill>
                <a:srgbClr val="000000"/>
              </a:solidFill>
              <a:latin typeface="Geneva" charset="0"/>
            </a:endParaRPr>
          </a:p>
          <a:p>
            <a:endParaRPr lang="en-US" altLang="en-US" smtClean="0"/>
          </a:p>
        </p:txBody>
      </p:sp>
    </p:spTree>
    <p:extLst>
      <p:ext uri="{BB962C8B-B14F-4D97-AF65-F5344CB8AC3E}">
        <p14:creationId xmlns:p14="http://schemas.microsoft.com/office/powerpoint/2010/main" val="304209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5650" indent="-288925">
              <a:defRPr sz="2400">
                <a:solidFill>
                  <a:schemeClr val="tx1"/>
                </a:solidFill>
                <a:latin typeface="Times New Roman" panose="02020603050405020304" pitchFamily="18" charset="0"/>
              </a:defRPr>
            </a:lvl2pPr>
            <a:lvl3pPr marL="1163638" indent="-230188">
              <a:defRPr sz="2400">
                <a:solidFill>
                  <a:schemeClr val="tx1"/>
                </a:solidFill>
                <a:latin typeface="Times New Roman" panose="02020603050405020304" pitchFamily="18" charset="0"/>
              </a:defRPr>
            </a:lvl3pPr>
            <a:lvl4pPr marL="1630363" indent="-230188">
              <a:defRPr sz="2400">
                <a:solidFill>
                  <a:schemeClr val="tx1"/>
                </a:solidFill>
                <a:latin typeface="Times New Roman" panose="02020603050405020304" pitchFamily="18" charset="0"/>
              </a:defRPr>
            </a:lvl4pPr>
            <a:lvl5pPr marL="2097088" indent="-230188">
              <a:defRPr sz="2400">
                <a:solidFill>
                  <a:schemeClr val="tx1"/>
                </a:solidFill>
                <a:latin typeface="Times New Roman" panose="02020603050405020304" pitchFamily="18" charset="0"/>
              </a:defRPr>
            </a:lvl5pPr>
            <a:lvl6pPr marL="2554288" indent="-230188" eaLnBrk="0" fontAlgn="base" hangingPunct="0">
              <a:spcBef>
                <a:spcPct val="0"/>
              </a:spcBef>
              <a:spcAft>
                <a:spcPct val="0"/>
              </a:spcAft>
              <a:defRPr sz="2400">
                <a:solidFill>
                  <a:schemeClr val="tx1"/>
                </a:solidFill>
                <a:latin typeface="Times New Roman" panose="02020603050405020304" pitchFamily="18" charset="0"/>
              </a:defRPr>
            </a:lvl6pPr>
            <a:lvl7pPr marL="3011488" indent="-230188" eaLnBrk="0" fontAlgn="base" hangingPunct="0">
              <a:spcBef>
                <a:spcPct val="0"/>
              </a:spcBef>
              <a:spcAft>
                <a:spcPct val="0"/>
              </a:spcAft>
              <a:defRPr sz="2400">
                <a:solidFill>
                  <a:schemeClr val="tx1"/>
                </a:solidFill>
                <a:latin typeface="Times New Roman" panose="02020603050405020304" pitchFamily="18" charset="0"/>
              </a:defRPr>
            </a:lvl7pPr>
            <a:lvl8pPr marL="3468688" indent="-230188" eaLnBrk="0" fontAlgn="base" hangingPunct="0">
              <a:spcBef>
                <a:spcPct val="0"/>
              </a:spcBef>
              <a:spcAft>
                <a:spcPct val="0"/>
              </a:spcAft>
              <a:defRPr sz="2400">
                <a:solidFill>
                  <a:schemeClr val="tx1"/>
                </a:solidFill>
                <a:latin typeface="Times New Roman" panose="02020603050405020304" pitchFamily="18" charset="0"/>
              </a:defRPr>
            </a:lvl8pPr>
            <a:lvl9pPr marL="3925888"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8FF81702-1481-4A42-84A6-17849A721128}" type="slidenum">
              <a:rPr lang="en-US" altLang="en-US" sz="1200" smtClean="0"/>
              <a:pPr/>
              <a:t>37</a:t>
            </a:fld>
            <a:endParaRPr lang="en-US" altLang="en-US" sz="1200"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7795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building-blocks from which the DNA polymerase synthesizes a new DNA strand.</a:t>
            </a: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B2D55B6-285B-430D-A897-6BD4C75D59D4}" type="slidenum">
              <a:rPr lang="en-US" altLang="en-US" sz="1200" smtClean="0"/>
              <a:pPr/>
              <a:t>38</a:t>
            </a:fld>
            <a:endParaRPr lang="en-US" altLang="en-US" sz="1200" smtClean="0"/>
          </a:p>
        </p:txBody>
      </p:sp>
    </p:spTree>
    <p:extLst>
      <p:ext uri="{BB962C8B-B14F-4D97-AF65-F5344CB8AC3E}">
        <p14:creationId xmlns:p14="http://schemas.microsoft.com/office/powerpoint/2010/main" val="2596019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5650" indent="-288925">
              <a:defRPr sz="2400">
                <a:solidFill>
                  <a:schemeClr val="tx1"/>
                </a:solidFill>
                <a:latin typeface="Times New Roman" panose="02020603050405020304" pitchFamily="18" charset="0"/>
              </a:defRPr>
            </a:lvl2pPr>
            <a:lvl3pPr marL="1163638" indent="-230188">
              <a:defRPr sz="2400">
                <a:solidFill>
                  <a:schemeClr val="tx1"/>
                </a:solidFill>
                <a:latin typeface="Times New Roman" panose="02020603050405020304" pitchFamily="18" charset="0"/>
              </a:defRPr>
            </a:lvl3pPr>
            <a:lvl4pPr marL="1630363" indent="-230188">
              <a:defRPr sz="2400">
                <a:solidFill>
                  <a:schemeClr val="tx1"/>
                </a:solidFill>
                <a:latin typeface="Times New Roman" panose="02020603050405020304" pitchFamily="18" charset="0"/>
              </a:defRPr>
            </a:lvl4pPr>
            <a:lvl5pPr marL="2097088" indent="-230188">
              <a:defRPr sz="2400">
                <a:solidFill>
                  <a:schemeClr val="tx1"/>
                </a:solidFill>
                <a:latin typeface="Times New Roman" panose="02020603050405020304" pitchFamily="18" charset="0"/>
              </a:defRPr>
            </a:lvl5pPr>
            <a:lvl6pPr marL="2554288" indent="-230188" eaLnBrk="0" fontAlgn="base" hangingPunct="0">
              <a:spcBef>
                <a:spcPct val="0"/>
              </a:spcBef>
              <a:spcAft>
                <a:spcPct val="0"/>
              </a:spcAft>
              <a:defRPr sz="2400">
                <a:solidFill>
                  <a:schemeClr val="tx1"/>
                </a:solidFill>
                <a:latin typeface="Times New Roman" panose="02020603050405020304" pitchFamily="18" charset="0"/>
              </a:defRPr>
            </a:lvl6pPr>
            <a:lvl7pPr marL="3011488" indent="-230188" eaLnBrk="0" fontAlgn="base" hangingPunct="0">
              <a:spcBef>
                <a:spcPct val="0"/>
              </a:spcBef>
              <a:spcAft>
                <a:spcPct val="0"/>
              </a:spcAft>
              <a:defRPr sz="2400">
                <a:solidFill>
                  <a:schemeClr val="tx1"/>
                </a:solidFill>
                <a:latin typeface="Times New Roman" panose="02020603050405020304" pitchFamily="18" charset="0"/>
              </a:defRPr>
            </a:lvl7pPr>
            <a:lvl8pPr marL="3468688" indent="-230188" eaLnBrk="0" fontAlgn="base" hangingPunct="0">
              <a:spcBef>
                <a:spcPct val="0"/>
              </a:spcBef>
              <a:spcAft>
                <a:spcPct val="0"/>
              </a:spcAft>
              <a:defRPr sz="2400">
                <a:solidFill>
                  <a:schemeClr val="tx1"/>
                </a:solidFill>
                <a:latin typeface="Times New Roman" panose="02020603050405020304" pitchFamily="18" charset="0"/>
              </a:defRPr>
            </a:lvl8pPr>
            <a:lvl9pPr marL="3925888"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C055D6DA-5C87-4479-89E8-48538B166566}" type="slidenum">
              <a:rPr lang="en-US" altLang="en-US" sz="1200" smtClean="0"/>
              <a:pPr/>
              <a:t>40</a:t>
            </a:fld>
            <a:endParaRPr lang="en-US" altLang="en-US" sz="1200"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60660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5650" indent="-288925">
              <a:defRPr sz="2400">
                <a:solidFill>
                  <a:schemeClr val="tx1"/>
                </a:solidFill>
                <a:latin typeface="Times New Roman" panose="02020603050405020304" pitchFamily="18" charset="0"/>
              </a:defRPr>
            </a:lvl2pPr>
            <a:lvl3pPr marL="1163638" indent="-230188">
              <a:defRPr sz="2400">
                <a:solidFill>
                  <a:schemeClr val="tx1"/>
                </a:solidFill>
                <a:latin typeface="Times New Roman" panose="02020603050405020304" pitchFamily="18" charset="0"/>
              </a:defRPr>
            </a:lvl3pPr>
            <a:lvl4pPr marL="1630363" indent="-230188">
              <a:defRPr sz="2400">
                <a:solidFill>
                  <a:schemeClr val="tx1"/>
                </a:solidFill>
                <a:latin typeface="Times New Roman" panose="02020603050405020304" pitchFamily="18" charset="0"/>
              </a:defRPr>
            </a:lvl4pPr>
            <a:lvl5pPr marL="2097088" indent="-230188">
              <a:defRPr sz="2400">
                <a:solidFill>
                  <a:schemeClr val="tx1"/>
                </a:solidFill>
                <a:latin typeface="Times New Roman" panose="02020603050405020304" pitchFamily="18" charset="0"/>
              </a:defRPr>
            </a:lvl5pPr>
            <a:lvl6pPr marL="2554288" indent="-230188" eaLnBrk="0" fontAlgn="base" hangingPunct="0">
              <a:spcBef>
                <a:spcPct val="0"/>
              </a:spcBef>
              <a:spcAft>
                <a:spcPct val="0"/>
              </a:spcAft>
              <a:defRPr sz="2400">
                <a:solidFill>
                  <a:schemeClr val="tx1"/>
                </a:solidFill>
                <a:latin typeface="Times New Roman" panose="02020603050405020304" pitchFamily="18" charset="0"/>
              </a:defRPr>
            </a:lvl6pPr>
            <a:lvl7pPr marL="3011488" indent="-230188" eaLnBrk="0" fontAlgn="base" hangingPunct="0">
              <a:spcBef>
                <a:spcPct val="0"/>
              </a:spcBef>
              <a:spcAft>
                <a:spcPct val="0"/>
              </a:spcAft>
              <a:defRPr sz="2400">
                <a:solidFill>
                  <a:schemeClr val="tx1"/>
                </a:solidFill>
                <a:latin typeface="Times New Roman" panose="02020603050405020304" pitchFamily="18" charset="0"/>
              </a:defRPr>
            </a:lvl7pPr>
            <a:lvl8pPr marL="3468688" indent="-230188" eaLnBrk="0" fontAlgn="base" hangingPunct="0">
              <a:spcBef>
                <a:spcPct val="0"/>
              </a:spcBef>
              <a:spcAft>
                <a:spcPct val="0"/>
              </a:spcAft>
              <a:defRPr sz="2400">
                <a:solidFill>
                  <a:schemeClr val="tx1"/>
                </a:solidFill>
                <a:latin typeface="Times New Roman" panose="02020603050405020304" pitchFamily="18" charset="0"/>
              </a:defRPr>
            </a:lvl8pPr>
            <a:lvl9pPr marL="3925888"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E4B00196-2177-4F8A-B41A-0326C07307BE}" type="slidenum">
              <a:rPr lang="en-US" altLang="en-US" sz="1200" smtClean="0"/>
              <a:pPr/>
              <a:t>41</a:t>
            </a:fld>
            <a:endParaRPr lang="en-US" altLang="en-US" sz="120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47738" y="4459288"/>
            <a:ext cx="5207000" cy="4225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0502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692097B-4D69-441E-916A-DE22DCFEBADB}" type="slidenum">
              <a:rPr lang="en-US" altLang="en-US" sz="1200" smtClean="0"/>
              <a:pPr/>
              <a:t>42</a:t>
            </a:fld>
            <a:endParaRPr lang="en-US" altLang="en-US" sz="120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panose="02020603050405020304" pitchFamily="18" charset="0"/>
              </a:rPr>
              <a:t>Use of phylogenetic strains to make nitrifying bacteria visible in a granule of activated sewage sludge. Left is phase photomicrogrpah. Right is after applying prove that fluoresces red is speciific for 16S rRNA of ammonia-oxidizing bacteria, while probe that fluoresces green is specific for sequence only in nitrite-oxidizing bacteria. </a:t>
            </a:r>
          </a:p>
          <a:p>
            <a:r>
              <a:rPr lang="en-US" altLang="en-US" smtClean="0"/>
              <a:t>Benefit: specific populations can be counted directly under the microscope</a:t>
            </a:r>
            <a:endParaRPr lang="en-US" altLang="en-US" smtClean="0">
              <a:latin typeface="Times" panose="02020603050405020304" pitchFamily="18" charset="0"/>
            </a:endParaRPr>
          </a:p>
          <a:p>
            <a:r>
              <a:rPr lang="en-US" altLang="en-US" smtClean="0"/>
              <a:t>Limitations: </a:t>
            </a:r>
          </a:p>
          <a:p>
            <a:pPr>
              <a:buFontTx/>
              <a:buChar char="•"/>
            </a:pPr>
            <a:r>
              <a:rPr lang="en-US" altLang="en-US" smtClean="0"/>
              <a:t>Each probe must be optimized (time consuming)</a:t>
            </a:r>
          </a:p>
          <a:p>
            <a:pPr>
              <a:buFontTx/>
              <a:buChar char="•"/>
            </a:pPr>
            <a:r>
              <a:rPr lang="en-US" altLang="en-US" smtClean="0"/>
              <a:t>If the organism has few ribosomes, signal is weak or nondetectable</a:t>
            </a:r>
          </a:p>
          <a:p>
            <a:pPr>
              <a:buFontTx/>
              <a:buChar char="•"/>
            </a:pPr>
            <a:r>
              <a:rPr lang="en-US" altLang="en-US" smtClean="0"/>
              <a:t>Membrane permeability issues</a:t>
            </a:r>
          </a:p>
          <a:p>
            <a:endParaRPr lang="en-US" altLang="en-US" smtClean="0">
              <a:latin typeface="Times" panose="02020603050405020304" pitchFamily="18" charset="0"/>
            </a:endParaRPr>
          </a:p>
        </p:txBody>
      </p:sp>
    </p:spTree>
    <p:extLst>
      <p:ext uri="{BB962C8B-B14F-4D97-AF65-F5344CB8AC3E}">
        <p14:creationId xmlns:p14="http://schemas.microsoft.com/office/powerpoint/2010/main" val="3690626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5650" indent="-288925">
              <a:defRPr sz="2400">
                <a:solidFill>
                  <a:schemeClr val="tx1"/>
                </a:solidFill>
                <a:latin typeface="Times New Roman" panose="02020603050405020304" pitchFamily="18" charset="0"/>
              </a:defRPr>
            </a:lvl2pPr>
            <a:lvl3pPr marL="1163638" indent="-230188">
              <a:defRPr sz="2400">
                <a:solidFill>
                  <a:schemeClr val="tx1"/>
                </a:solidFill>
                <a:latin typeface="Times New Roman" panose="02020603050405020304" pitchFamily="18" charset="0"/>
              </a:defRPr>
            </a:lvl3pPr>
            <a:lvl4pPr marL="1630363" indent="-230188">
              <a:defRPr sz="2400">
                <a:solidFill>
                  <a:schemeClr val="tx1"/>
                </a:solidFill>
                <a:latin typeface="Times New Roman" panose="02020603050405020304" pitchFamily="18" charset="0"/>
              </a:defRPr>
            </a:lvl4pPr>
            <a:lvl5pPr marL="2097088" indent="-230188">
              <a:defRPr sz="2400">
                <a:solidFill>
                  <a:schemeClr val="tx1"/>
                </a:solidFill>
                <a:latin typeface="Times New Roman" panose="02020603050405020304" pitchFamily="18" charset="0"/>
              </a:defRPr>
            </a:lvl5pPr>
            <a:lvl6pPr marL="2554288" indent="-230188" eaLnBrk="0" fontAlgn="base" hangingPunct="0">
              <a:spcBef>
                <a:spcPct val="0"/>
              </a:spcBef>
              <a:spcAft>
                <a:spcPct val="0"/>
              </a:spcAft>
              <a:defRPr sz="2400">
                <a:solidFill>
                  <a:schemeClr val="tx1"/>
                </a:solidFill>
                <a:latin typeface="Times New Roman" panose="02020603050405020304" pitchFamily="18" charset="0"/>
              </a:defRPr>
            </a:lvl6pPr>
            <a:lvl7pPr marL="3011488" indent="-230188" eaLnBrk="0" fontAlgn="base" hangingPunct="0">
              <a:spcBef>
                <a:spcPct val="0"/>
              </a:spcBef>
              <a:spcAft>
                <a:spcPct val="0"/>
              </a:spcAft>
              <a:defRPr sz="2400">
                <a:solidFill>
                  <a:schemeClr val="tx1"/>
                </a:solidFill>
                <a:latin typeface="Times New Roman" panose="02020603050405020304" pitchFamily="18" charset="0"/>
              </a:defRPr>
            </a:lvl7pPr>
            <a:lvl8pPr marL="3468688" indent="-230188" eaLnBrk="0" fontAlgn="base" hangingPunct="0">
              <a:spcBef>
                <a:spcPct val="0"/>
              </a:spcBef>
              <a:spcAft>
                <a:spcPct val="0"/>
              </a:spcAft>
              <a:defRPr sz="2400">
                <a:solidFill>
                  <a:schemeClr val="tx1"/>
                </a:solidFill>
                <a:latin typeface="Times New Roman" panose="02020603050405020304" pitchFamily="18" charset="0"/>
              </a:defRPr>
            </a:lvl8pPr>
            <a:lvl9pPr marL="3925888"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64B375A5-122B-4807-9186-D08AA12C58F0}" type="slidenum">
              <a:rPr lang="en-US" altLang="en-US" sz="1200" smtClean="0"/>
              <a:pPr/>
              <a:t>43</a:t>
            </a:fld>
            <a:endParaRPr lang="en-US" altLang="en-US" sz="1200" smtClean="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1398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5650" indent="-288925">
              <a:defRPr sz="2400">
                <a:solidFill>
                  <a:schemeClr val="tx1"/>
                </a:solidFill>
                <a:latin typeface="Times New Roman" panose="02020603050405020304" pitchFamily="18" charset="0"/>
              </a:defRPr>
            </a:lvl2pPr>
            <a:lvl3pPr marL="1163638" indent="-230188">
              <a:defRPr sz="2400">
                <a:solidFill>
                  <a:schemeClr val="tx1"/>
                </a:solidFill>
                <a:latin typeface="Times New Roman" panose="02020603050405020304" pitchFamily="18" charset="0"/>
              </a:defRPr>
            </a:lvl3pPr>
            <a:lvl4pPr marL="1630363" indent="-230188">
              <a:defRPr sz="2400">
                <a:solidFill>
                  <a:schemeClr val="tx1"/>
                </a:solidFill>
                <a:latin typeface="Times New Roman" panose="02020603050405020304" pitchFamily="18" charset="0"/>
              </a:defRPr>
            </a:lvl4pPr>
            <a:lvl5pPr marL="2097088" indent="-230188">
              <a:defRPr sz="2400">
                <a:solidFill>
                  <a:schemeClr val="tx1"/>
                </a:solidFill>
                <a:latin typeface="Times New Roman" panose="02020603050405020304" pitchFamily="18" charset="0"/>
              </a:defRPr>
            </a:lvl5pPr>
            <a:lvl6pPr marL="2554288" indent="-230188" eaLnBrk="0" fontAlgn="base" hangingPunct="0">
              <a:spcBef>
                <a:spcPct val="0"/>
              </a:spcBef>
              <a:spcAft>
                <a:spcPct val="0"/>
              </a:spcAft>
              <a:defRPr sz="2400">
                <a:solidFill>
                  <a:schemeClr val="tx1"/>
                </a:solidFill>
                <a:latin typeface="Times New Roman" panose="02020603050405020304" pitchFamily="18" charset="0"/>
              </a:defRPr>
            </a:lvl6pPr>
            <a:lvl7pPr marL="3011488" indent="-230188" eaLnBrk="0" fontAlgn="base" hangingPunct="0">
              <a:spcBef>
                <a:spcPct val="0"/>
              </a:spcBef>
              <a:spcAft>
                <a:spcPct val="0"/>
              </a:spcAft>
              <a:defRPr sz="2400">
                <a:solidFill>
                  <a:schemeClr val="tx1"/>
                </a:solidFill>
                <a:latin typeface="Times New Roman" panose="02020603050405020304" pitchFamily="18" charset="0"/>
              </a:defRPr>
            </a:lvl7pPr>
            <a:lvl8pPr marL="3468688" indent="-230188" eaLnBrk="0" fontAlgn="base" hangingPunct="0">
              <a:spcBef>
                <a:spcPct val="0"/>
              </a:spcBef>
              <a:spcAft>
                <a:spcPct val="0"/>
              </a:spcAft>
              <a:defRPr sz="2400">
                <a:solidFill>
                  <a:schemeClr val="tx1"/>
                </a:solidFill>
                <a:latin typeface="Times New Roman" panose="02020603050405020304" pitchFamily="18" charset="0"/>
              </a:defRPr>
            </a:lvl8pPr>
            <a:lvl9pPr marL="3925888"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1E6D6965-9049-4D77-A245-ACA9EAD972E4}" type="slidenum">
              <a:rPr lang="en-US" altLang="en-US" sz="1200" smtClean="0"/>
              <a:pPr/>
              <a:t>44</a:t>
            </a:fld>
            <a:endParaRPr lang="en-US" altLang="en-US" sz="1200"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3998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5650" indent="-288925">
              <a:defRPr sz="2400">
                <a:solidFill>
                  <a:schemeClr val="tx1"/>
                </a:solidFill>
                <a:latin typeface="Times New Roman" panose="02020603050405020304" pitchFamily="18" charset="0"/>
              </a:defRPr>
            </a:lvl2pPr>
            <a:lvl3pPr marL="1163638" indent="-230188">
              <a:defRPr sz="2400">
                <a:solidFill>
                  <a:schemeClr val="tx1"/>
                </a:solidFill>
                <a:latin typeface="Times New Roman" panose="02020603050405020304" pitchFamily="18" charset="0"/>
              </a:defRPr>
            </a:lvl3pPr>
            <a:lvl4pPr marL="1630363" indent="-230188">
              <a:defRPr sz="2400">
                <a:solidFill>
                  <a:schemeClr val="tx1"/>
                </a:solidFill>
                <a:latin typeface="Times New Roman" panose="02020603050405020304" pitchFamily="18" charset="0"/>
              </a:defRPr>
            </a:lvl4pPr>
            <a:lvl5pPr marL="2097088" indent="-230188">
              <a:defRPr sz="2400">
                <a:solidFill>
                  <a:schemeClr val="tx1"/>
                </a:solidFill>
                <a:latin typeface="Times New Roman" panose="02020603050405020304" pitchFamily="18" charset="0"/>
              </a:defRPr>
            </a:lvl5pPr>
            <a:lvl6pPr marL="2554288" indent="-230188" eaLnBrk="0" fontAlgn="base" hangingPunct="0">
              <a:spcBef>
                <a:spcPct val="0"/>
              </a:spcBef>
              <a:spcAft>
                <a:spcPct val="0"/>
              </a:spcAft>
              <a:defRPr sz="2400">
                <a:solidFill>
                  <a:schemeClr val="tx1"/>
                </a:solidFill>
                <a:latin typeface="Times New Roman" panose="02020603050405020304" pitchFamily="18" charset="0"/>
              </a:defRPr>
            </a:lvl6pPr>
            <a:lvl7pPr marL="3011488" indent="-230188" eaLnBrk="0" fontAlgn="base" hangingPunct="0">
              <a:spcBef>
                <a:spcPct val="0"/>
              </a:spcBef>
              <a:spcAft>
                <a:spcPct val="0"/>
              </a:spcAft>
              <a:defRPr sz="2400">
                <a:solidFill>
                  <a:schemeClr val="tx1"/>
                </a:solidFill>
                <a:latin typeface="Times New Roman" panose="02020603050405020304" pitchFamily="18" charset="0"/>
              </a:defRPr>
            </a:lvl7pPr>
            <a:lvl8pPr marL="3468688" indent="-230188" eaLnBrk="0" fontAlgn="base" hangingPunct="0">
              <a:spcBef>
                <a:spcPct val="0"/>
              </a:spcBef>
              <a:spcAft>
                <a:spcPct val="0"/>
              </a:spcAft>
              <a:defRPr sz="2400">
                <a:solidFill>
                  <a:schemeClr val="tx1"/>
                </a:solidFill>
                <a:latin typeface="Times New Roman" panose="02020603050405020304" pitchFamily="18" charset="0"/>
              </a:defRPr>
            </a:lvl8pPr>
            <a:lvl9pPr marL="3925888" indent="-230188" eaLnBrk="0" fontAlgn="base" hangingPunct="0">
              <a:spcBef>
                <a:spcPct val="0"/>
              </a:spcBef>
              <a:spcAft>
                <a:spcPct val="0"/>
              </a:spcAft>
              <a:defRPr sz="2400">
                <a:solidFill>
                  <a:schemeClr val="tx1"/>
                </a:solidFill>
                <a:latin typeface="Times New Roman" panose="02020603050405020304" pitchFamily="18" charset="0"/>
              </a:defRPr>
            </a:lvl9pPr>
          </a:lstStyle>
          <a:p>
            <a:fld id="{9FCE581F-6C30-4635-B455-3DD84AE598FD}" type="slidenum">
              <a:rPr lang="en-US" altLang="en-US" sz="1200" smtClean="0"/>
              <a:pPr/>
              <a:t>45</a:t>
            </a:fld>
            <a:endParaRPr lang="en-US" altLang="en-US" sz="1200"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437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57238" indent="-290513">
              <a:spcBef>
                <a:spcPct val="30000"/>
              </a:spcBef>
              <a:defRPr sz="1200">
                <a:solidFill>
                  <a:schemeClr val="tx1"/>
                </a:solidFill>
                <a:latin typeface="Arial" panose="020B0604020202020204" pitchFamily="34" charset="0"/>
              </a:defRPr>
            </a:lvl2pPr>
            <a:lvl3pPr marL="1165225" indent="-231775">
              <a:spcBef>
                <a:spcPct val="30000"/>
              </a:spcBef>
              <a:defRPr sz="1200">
                <a:solidFill>
                  <a:schemeClr val="tx1"/>
                </a:solidFill>
                <a:latin typeface="Arial" panose="020B0604020202020204" pitchFamily="34" charset="0"/>
              </a:defRPr>
            </a:lvl3pPr>
            <a:lvl4pPr marL="1631950" indent="-231775">
              <a:spcBef>
                <a:spcPct val="30000"/>
              </a:spcBef>
              <a:defRPr sz="1200">
                <a:solidFill>
                  <a:schemeClr val="tx1"/>
                </a:solidFill>
                <a:latin typeface="Arial" panose="020B0604020202020204" pitchFamily="34" charset="0"/>
              </a:defRPr>
            </a:lvl4pPr>
            <a:lvl5pPr marL="2098675" indent="-231775">
              <a:spcBef>
                <a:spcPct val="30000"/>
              </a:spcBef>
              <a:defRPr sz="1200">
                <a:solidFill>
                  <a:schemeClr val="tx1"/>
                </a:solidFill>
                <a:latin typeface="Arial" panose="020B0604020202020204" pitchFamily="34" charset="0"/>
              </a:defRPr>
            </a:lvl5pPr>
            <a:lvl6pPr marL="2555875" indent="-231775" eaLnBrk="0" fontAlgn="base" hangingPunct="0">
              <a:spcBef>
                <a:spcPct val="30000"/>
              </a:spcBef>
              <a:spcAft>
                <a:spcPct val="0"/>
              </a:spcAft>
              <a:defRPr sz="1200">
                <a:solidFill>
                  <a:schemeClr val="tx1"/>
                </a:solidFill>
                <a:latin typeface="Arial" panose="020B0604020202020204" pitchFamily="34" charset="0"/>
              </a:defRPr>
            </a:lvl6pPr>
            <a:lvl7pPr marL="3013075" indent="-231775" eaLnBrk="0" fontAlgn="base" hangingPunct="0">
              <a:spcBef>
                <a:spcPct val="30000"/>
              </a:spcBef>
              <a:spcAft>
                <a:spcPct val="0"/>
              </a:spcAft>
              <a:defRPr sz="1200">
                <a:solidFill>
                  <a:schemeClr val="tx1"/>
                </a:solidFill>
                <a:latin typeface="Arial" panose="020B0604020202020204" pitchFamily="34" charset="0"/>
              </a:defRPr>
            </a:lvl7pPr>
            <a:lvl8pPr marL="3470275" indent="-231775" eaLnBrk="0" fontAlgn="base" hangingPunct="0">
              <a:spcBef>
                <a:spcPct val="30000"/>
              </a:spcBef>
              <a:spcAft>
                <a:spcPct val="0"/>
              </a:spcAft>
              <a:defRPr sz="1200">
                <a:solidFill>
                  <a:schemeClr val="tx1"/>
                </a:solidFill>
                <a:latin typeface="Arial" panose="020B0604020202020204" pitchFamily="34" charset="0"/>
              </a:defRPr>
            </a:lvl8pPr>
            <a:lvl9pPr marL="3927475"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3D20AA7-167D-414E-8D8C-94F133ECB7ED}" type="slidenum">
              <a:rPr lang="en-US" altLang="en-US" smtClean="0">
                <a:latin typeface="Times New Roman" panose="02020603050405020304" pitchFamily="18" charset="0"/>
              </a:rPr>
              <a:pPr>
                <a:spcBef>
                  <a:spcPct val="0"/>
                </a:spcBef>
              </a:pPr>
              <a:t>3</a:t>
            </a:fld>
            <a:endParaRPr lang="en-US" altLang="en-US" smtClean="0">
              <a:latin typeface="Times New Roman" panose="02020603050405020304" pitchFamily="18"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solidFill>
                  <a:srgbClr val="000000"/>
                </a:solidFill>
                <a:latin typeface="Geneva" charset="0"/>
              </a:rPr>
              <a:t>Figure: 05-19</a:t>
            </a:r>
          </a:p>
          <a:p>
            <a:endParaRPr lang="en-US" altLang="en-US" smtClean="0">
              <a:solidFill>
                <a:srgbClr val="000000"/>
              </a:solidFill>
              <a:latin typeface="Geneva" charset="0"/>
            </a:endParaRPr>
          </a:p>
          <a:p>
            <a:r>
              <a:rPr lang="en-US" altLang="en-US" smtClean="0">
                <a:solidFill>
                  <a:srgbClr val="000000"/>
                </a:solidFill>
                <a:latin typeface="Geneva" charset="0"/>
              </a:rPr>
              <a:t>Caption:</a:t>
            </a:r>
          </a:p>
          <a:p>
            <a:r>
              <a:rPr lang="en-US" altLang="en-US" smtClean="0">
                <a:solidFill>
                  <a:srgbClr val="000000"/>
                </a:solidFill>
                <a:latin typeface="Geneva" charset="0"/>
              </a:rPr>
              <a:t>Electron transport chains and their relation to </a:t>
            </a:r>
            <a:r>
              <a:rPr lang="en-US" altLang="en-US" i="1" smtClean="0">
                <a:solidFill>
                  <a:srgbClr val="000000"/>
                </a:solidFill>
                <a:latin typeface="Geneva" charset="0"/>
              </a:rPr>
              <a:t>E</a:t>
            </a:r>
            <a:r>
              <a:rPr lang="en-US" altLang="en-US" i="1" baseline="-25000" smtClean="0">
                <a:solidFill>
                  <a:srgbClr val="000000"/>
                </a:solidFill>
                <a:latin typeface="Geneva" charset="0"/>
              </a:rPr>
              <a:t>0</a:t>
            </a:r>
            <a:r>
              <a:rPr lang="en-US" altLang="en-US" i="1" smtClean="0">
                <a:solidFill>
                  <a:srgbClr val="000000"/>
                </a:solidFill>
                <a:latin typeface="Geneva" charset="0"/>
              </a:rPr>
              <a:t>'</a:t>
            </a:r>
            <a:r>
              <a:rPr lang="en-US" altLang="en-US" smtClean="0">
                <a:solidFill>
                  <a:srgbClr val="000000"/>
                </a:solidFill>
                <a:latin typeface="Geneva" charset="0"/>
              </a:rPr>
              <a:t>. Shown here is one example of an electron transport system, leading to the transfer of electrons from substrate to O</a:t>
            </a:r>
            <a:r>
              <a:rPr lang="en-US" altLang="en-US" baseline="-25000" smtClean="0">
                <a:solidFill>
                  <a:srgbClr val="000000"/>
                </a:solidFill>
                <a:latin typeface="Geneva" charset="0"/>
              </a:rPr>
              <a:t>2</a:t>
            </a:r>
            <a:r>
              <a:rPr lang="en-US" altLang="en-US" smtClean="0">
                <a:solidFill>
                  <a:srgbClr val="000000"/>
                </a:solidFill>
                <a:latin typeface="Geneva" charset="0"/>
              </a:rPr>
              <a:t>. This particular sequence is typical of the electron transport chain of the mitochondrion of eukaryotic cells and that of some</a:t>
            </a:r>
            <a:r>
              <a:rPr lang="en-US" altLang="en-US" i="1" smtClean="0">
                <a:solidFill>
                  <a:srgbClr val="000000"/>
                </a:solidFill>
                <a:latin typeface="Geneva" charset="0"/>
              </a:rPr>
              <a:t> Bacteria</a:t>
            </a:r>
            <a:r>
              <a:rPr lang="en-US" altLang="en-US" smtClean="0">
                <a:solidFill>
                  <a:srgbClr val="000000"/>
                </a:solidFill>
                <a:latin typeface="Geneva" charset="0"/>
              </a:rPr>
              <a:t> (for example, </a:t>
            </a:r>
            <a:r>
              <a:rPr lang="en-US" altLang="en-US" i="1" smtClean="0">
                <a:solidFill>
                  <a:srgbClr val="000000"/>
                </a:solidFill>
                <a:latin typeface="Geneva" charset="0"/>
              </a:rPr>
              <a:t>Paracoccus denitrificans</a:t>
            </a:r>
            <a:r>
              <a:rPr lang="en-US" altLang="en-US" smtClean="0">
                <a:solidFill>
                  <a:srgbClr val="000000"/>
                </a:solidFill>
                <a:latin typeface="Geneva" charset="0"/>
              </a:rPr>
              <a:t>). The electron transport chain in </a:t>
            </a:r>
            <a:r>
              <a:rPr lang="en-US" altLang="en-US" i="1" smtClean="0">
                <a:solidFill>
                  <a:srgbClr val="000000"/>
                </a:solidFill>
                <a:latin typeface="Geneva" charset="0"/>
              </a:rPr>
              <a:t>Escherichi</a:t>
            </a:r>
            <a:r>
              <a:rPr lang="en-US" altLang="en-US" smtClean="0">
                <a:solidFill>
                  <a:srgbClr val="000000"/>
                </a:solidFill>
                <a:latin typeface="Geneva" charset="0"/>
              </a:rPr>
              <a:t>a </a:t>
            </a:r>
            <a:r>
              <a:rPr lang="en-US" altLang="en-US" i="1" smtClean="0">
                <a:solidFill>
                  <a:srgbClr val="000000"/>
                </a:solidFill>
                <a:latin typeface="Geneva" charset="0"/>
              </a:rPr>
              <a:t>coli</a:t>
            </a:r>
            <a:r>
              <a:rPr lang="en-US" altLang="en-US" smtClean="0">
                <a:solidFill>
                  <a:srgbClr val="000000"/>
                </a:solidFill>
                <a:latin typeface="Geneva" charset="0"/>
              </a:rPr>
              <a:t> lacks cytochromes c and aa</a:t>
            </a:r>
            <a:r>
              <a:rPr lang="en-US" altLang="en-US" baseline="-25000" smtClean="0">
                <a:solidFill>
                  <a:srgbClr val="000000"/>
                </a:solidFill>
                <a:latin typeface="Geneva" charset="0"/>
              </a:rPr>
              <a:t>3</a:t>
            </a:r>
            <a:r>
              <a:rPr lang="en-US" altLang="en-US" smtClean="0">
                <a:solidFill>
                  <a:srgbClr val="000000"/>
                </a:solidFill>
                <a:latin typeface="Geneva" charset="0"/>
              </a:rPr>
              <a:t>, and instead electrons go directly from cytochrome b to cytochrome o or d (the latter has a similar </a:t>
            </a:r>
            <a:r>
              <a:rPr lang="en-US" altLang="en-US" i="1" smtClean="0">
                <a:solidFill>
                  <a:srgbClr val="000000"/>
                </a:solidFill>
                <a:latin typeface="Geneva" charset="0"/>
              </a:rPr>
              <a:t>E</a:t>
            </a:r>
            <a:r>
              <a:rPr lang="en-US" altLang="en-US" i="1" baseline="-25000" smtClean="0">
                <a:solidFill>
                  <a:srgbClr val="000000"/>
                </a:solidFill>
                <a:latin typeface="Geneva" charset="0"/>
              </a:rPr>
              <a:t>0</a:t>
            </a:r>
            <a:r>
              <a:rPr lang="en-US" altLang="en-US" i="1" smtClean="0">
                <a:solidFill>
                  <a:srgbClr val="000000"/>
                </a:solidFill>
                <a:latin typeface="Geneva" charset="0"/>
              </a:rPr>
              <a:t>'</a:t>
            </a:r>
            <a:r>
              <a:rPr lang="en-US" altLang="en-US" smtClean="0">
                <a:solidFill>
                  <a:srgbClr val="000000"/>
                </a:solidFill>
                <a:latin typeface="Geneva" charset="0"/>
              </a:rPr>
              <a:t> to cytochrome aa</a:t>
            </a:r>
            <a:r>
              <a:rPr lang="en-US" altLang="en-US" baseline="-25000" smtClean="0">
                <a:solidFill>
                  <a:srgbClr val="000000"/>
                </a:solidFill>
                <a:latin typeface="Geneva" charset="0"/>
              </a:rPr>
              <a:t>3</a:t>
            </a:r>
            <a:r>
              <a:rPr lang="en-US" altLang="en-US" smtClean="0">
                <a:solidFill>
                  <a:srgbClr val="000000"/>
                </a:solidFill>
                <a:latin typeface="Geneva" charset="0"/>
              </a:rPr>
              <a:t>),  which is the terminal oxidase (Figure 17.37). By breaking up the complete oxidation into a series of discrete steps, energy conservation is possible through proton motive force formation leading to ATP synthesis. Compare color-coding here with those in Figure 5.9.  </a:t>
            </a:r>
          </a:p>
          <a:p>
            <a:endParaRPr lang="en-US" altLang="en-US" smtClean="0">
              <a:solidFill>
                <a:srgbClr val="000000"/>
              </a:solidFill>
              <a:latin typeface="Geneva" charset="0"/>
            </a:endParaRPr>
          </a:p>
          <a:p>
            <a:endParaRPr lang="en-US" altLang="en-US" smtClean="0">
              <a:latin typeface="Arial" panose="020B0604020202020204" pitchFamily="34" charset="0"/>
            </a:endParaRPr>
          </a:p>
        </p:txBody>
      </p:sp>
    </p:spTree>
    <p:extLst>
      <p:ext uri="{BB962C8B-B14F-4D97-AF65-F5344CB8AC3E}">
        <p14:creationId xmlns:p14="http://schemas.microsoft.com/office/powerpoint/2010/main" val="1851403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When thinking about identifying proteins from bacteria protein sample, match up with genome, have expected peptides that could be identified in mixture, match back to particular protein</a:t>
            </a:r>
          </a:p>
          <a:p>
            <a:r>
              <a:rPr lang="en-US" altLang="en-US" smtClean="0"/>
              <a:t>A mass spectrum (plural spectra) is a plot of the ion signal as a function of the mass-to-charge ratio. The spectra are used to determine the elemental or isotopic signature of a sample, the masses of particles and of molecules, and to elucidate the chemical structures of molecules, such as peptides and other chemical compounds. Mass spectrometry </a:t>
            </a:r>
            <a:r>
              <a:rPr lang="en-US" altLang="en-US" b="1" smtClean="0"/>
              <a:t>works by ionizing chemical compounds to generate charged molecules or molecule fragments and measuring their mass-to-charge ratios.</a:t>
            </a:r>
          </a:p>
          <a:p>
            <a:endParaRPr lang="en-US" altLang="en-US" smtClean="0"/>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E0903B-397F-476D-A2E8-CA7FF808FB76}" type="slidenum">
              <a:rPr lang="en-US" altLang="en-US" sz="1200" smtClean="0"/>
              <a:pPr/>
              <a:t>46</a:t>
            </a:fld>
            <a:endParaRPr lang="en-US" altLang="en-US" sz="1200" smtClean="0"/>
          </a:p>
        </p:txBody>
      </p:sp>
    </p:spTree>
    <p:extLst>
      <p:ext uri="{BB962C8B-B14F-4D97-AF65-F5344CB8AC3E}">
        <p14:creationId xmlns:p14="http://schemas.microsoft.com/office/powerpoint/2010/main" val="244806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76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800CA9-17F9-4A8F-BA21-CC5084AD9E58}" type="slidenum">
              <a:rPr lang="en-US" altLang="en-US" sz="1200" smtClean="0">
                <a:solidFill>
                  <a:srgbClr val="000000"/>
                </a:solidFill>
              </a:rPr>
              <a:pPr/>
              <a:t>47</a:t>
            </a:fld>
            <a:endParaRPr lang="en-US" altLang="en-US" sz="1200" smtClean="0">
              <a:solidFill>
                <a:srgbClr val="000000"/>
              </a:solidFill>
            </a:endParaRPr>
          </a:p>
        </p:txBody>
      </p:sp>
    </p:spTree>
    <p:extLst>
      <p:ext uri="{BB962C8B-B14F-4D97-AF65-F5344CB8AC3E}">
        <p14:creationId xmlns:p14="http://schemas.microsoft.com/office/powerpoint/2010/main" val="1754462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ln/>
        </p:spPr>
      </p:sp>
      <p:sp>
        <p:nvSpPr>
          <p:cNvPr id="178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78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D5DBC4-04E0-4A8C-A817-A22FAA9841A9}" type="slidenum">
              <a:rPr lang="en-US" altLang="en-US" sz="1200" smtClean="0">
                <a:solidFill>
                  <a:srgbClr val="000000"/>
                </a:solidFill>
              </a:rPr>
              <a:pPr/>
              <a:t>48</a:t>
            </a:fld>
            <a:endParaRPr lang="en-US" altLang="en-US" sz="1200" smtClean="0">
              <a:solidFill>
                <a:srgbClr val="000000"/>
              </a:solidFill>
            </a:endParaRPr>
          </a:p>
        </p:txBody>
      </p:sp>
    </p:spTree>
    <p:extLst>
      <p:ext uri="{BB962C8B-B14F-4D97-AF65-F5344CB8AC3E}">
        <p14:creationId xmlns:p14="http://schemas.microsoft.com/office/powerpoint/2010/main" val="1989147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anose="02020603050405020304" pitchFamily="18" charset="0"/>
              </a:defRPr>
            </a:lvl1pPr>
            <a:lvl2pPr marL="778697" indent="-297737">
              <a:defRPr sz="2500">
                <a:solidFill>
                  <a:schemeClr val="tx1"/>
                </a:solidFill>
                <a:latin typeface="Times New Roman" panose="02020603050405020304" pitchFamily="18" charset="0"/>
              </a:defRPr>
            </a:lvl2pPr>
            <a:lvl3pPr marL="1199129" indent="-237209">
              <a:defRPr sz="2500">
                <a:solidFill>
                  <a:schemeClr val="tx1"/>
                </a:solidFill>
                <a:latin typeface="Times New Roman" panose="02020603050405020304" pitchFamily="18" charset="0"/>
              </a:defRPr>
            </a:lvl3pPr>
            <a:lvl4pPr marL="1680089" indent="-237209">
              <a:defRPr sz="2500">
                <a:solidFill>
                  <a:schemeClr val="tx1"/>
                </a:solidFill>
                <a:latin typeface="Times New Roman" panose="02020603050405020304" pitchFamily="18" charset="0"/>
              </a:defRPr>
            </a:lvl4pPr>
            <a:lvl5pPr marL="2161049" indent="-237209">
              <a:defRPr sz="2500">
                <a:solidFill>
                  <a:schemeClr val="tx1"/>
                </a:solidFill>
                <a:latin typeface="Times New Roman" panose="02020603050405020304" pitchFamily="18" charset="0"/>
              </a:defRPr>
            </a:lvl5pPr>
            <a:lvl6pPr marL="2632194" indent="-237209" eaLnBrk="0" fontAlgn="base" hangingPunct="0">
              <a:spcBef>
                <a:spcPct val="0"/>
              </a:spcBef>
              <a:spcAft>
                <a:spcPct val="0"/>
              </a:spcAft>
              <a:defRPr sz="2500">
                <a:solidFill>
                  <a:schemeClr val="tx1"/>
                </a:solidFill>
                <a:latin typeface="Times New Roman" panose="02020603050405020304" pitchFamily="18" charset="0"/>
              </a:defRPr>
            </a:lvl6pPr>
            <a:lvl7pPr marL="3103338" indent="-237209" eaLnBrk="0" fontAlgn="base" hangingPunct="0">
              <a:spcBef>
                <a:spcPct val="0"/>
              </a:spcBef>
              <a:spcAft>
                <a:spcPct val="0"/>
              </a:spcAft>
              <a:defRPr sz="2500">
                <a:solidFill>
                  <a:schemeClr val="tx1"/>
                </a:solidFill>
                <a:latin typeface="Times New Roman" panose="02020603050405020304" pitchFamily="18" charset="0"/>
              </a:defRPr>
            </a:lvl7pPr>
            <a:lvl8pPr marL="3574483" indent="-237209" eaLnBrk="0" fontAlgn="base" hangingPunct="0">
              <a:spcBef>
                <a:spcPct val="0"/>
              </a:spcBef>
              <a:spcAft>
                <a:spcPct val="0"/>
              </a:spcAft>
              <a:defRPr sz="2500">
                <a:solidFill>
                  <a:schemeClr val="tx1"/>
                </a:solidFill>
                <a:latin typeface="Times New Roman" panose="02020603050405020304" pitchFamily="18" charset="0"/>
              </a:defRPr>
            </a:lvl8pPr>
            <a:lvl9pPr marL="4045628" indent="-237209" eaLnBrk="0" fontAlgn="base" hangingPunct="0">
              <a:spcBef>
                <a:spcPct val="0"/>
              </a:spcBef>
              <a:spcAft>
                <a:spcPct val="0"/>
              </a:spcAft>
              <a:defRPr sz="2500">
                <a:solidFill>
                  <a:schemeClr val="tx1"/>
                </a:solidFill>
                <a:latin typeface="Times New Roman" panose="02020603050405020304" pitchFamily="18" charset="0"/>
              </a:defRPr>
            </a:lvl9pPr>
          </a:lstStyle>
          <a:p>
            <a:fld id="{A4897487-ACC8-4015-820F-3A6F45A4244F}" type="slidenum">
              <a:rPr lang="en-US" altLang="en-US" sz="1200"/>
              <a:pPr/>
              <a:t>54</a:t>
            </a:fld>
            <a:endParaRPr lang="en-US" altLang="en-US" sz="120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37748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anose="02020603050405020304" pitchFamily="18" charset="0"/>
              </a:defRPr>
            </a:lvl1pPr>
            <a:lvl2pPr marL="778697" indent="-297737">
              <a:defRPr sz="2500">
                <a:solidFill>
                  <a:schemeClr val="tx1"/>
                </a:solidFill>
                <a:latin typeface="Times New Roman" panose="02020603050405020304" pitchFamily="18" charset="0"/>
              </a:defRPr>
            </a:lvl2pPr>
            <a:lvl3pPr marL="1199129" indent="-237209">
              <a:defRPr sz="2500">
                <a:solidFill>
                  <a:schemeClr val="tx1"/>
                </a:solidFill>
                <a:latin typeface="Times New Roman" panose="02020603050405020304" pitchFamily="18" charset="0"/>
              </a:defRPr>
            </a:lvl3pPr>
            <a:lvl4pPr marL="1680089" indent="-237209">
              <a:defRPr sz="2500">
                <a:solidFill>
                  <a:schemeClr val="tx1"/>
                </a:solidFill>
                <a:latin typeface="Times New Roman" panose="02020603050405020304" pitchFamily="18" charset="0"/>
              </a:defRPr>
            </a:lvl4pPr>
            <a:lvl5pPr marL="2161049" indent="-237209">
              <a:defRPr sz="2500">
                <a:solidFill>
                  <a:schemeClr val="tx1"/>
                </a:solidFill>
                <a:latin typeface="Times New Roman" panose="02020603050405020304" pitchFamily="18" charset="0"/>
              </a:defRPr>
            </a:lvl5pPr>
            <a:lvl6pPr marL="2632194" indent="-237209" eaLnBrk="0" fontAlgn="base" hangingPunct="0">
              <a:spcBef>
                <a:spcPct val="0"/>
              </a:spcBef>
              <a:spcAft>
                <a:spcPct val="0"/>
              </a:spcAft>
              <a:defRPr sz="2500">
                <a:solidFill>
                  <a:schemeClr val="tx1"/>
                </a:solidFill>
                <a:latin typeface="Times New Roman" panose="02020603050405020304" pitchFamily="18" charset="0"/>
              </a:defRPr>
            </a:lvl6pPr>
            <a:lvl7pPr marL="3103338" indent="-237209" eaLnBrk="0" fontAlgn="base" hangingPunct="0">
              <a:spcBef>
                <a:spcPct val="0"/>
              </a:spcBef>
              <a:spcAft>
                <a:spcPct val="0"/>
              </a:spcAft>
              <a:defRPr sz="2500">
                <a:solidFill>
                  <a:schemeClr val="tx1"/>
                </a:solidFill>
                <a:latin typeface="Times New Roman" panose="02020603050405020304" pitchFamily="18" charset="0"/>
              </a:defRPr>
            </a:lvl7pPr>
            <a:lvl8pPr marL="3574483" indent="-237209" eaLnBrk="0" fontAlgn="base" hangingPunct="0">
              <a:spcBef>
                <a:spcPct val="0"/>
              </a:spcBef>
              <a:spcAft>
                <a:spcPct val="0"/>
              </a:spcAft>
              <a:defRPr sz="2500">
                <a:solidFill>
                  <a:schemeClr val="tx1"/>
                </a:solidFill>
                <a:latin typeface="Times New Roman" panose="02020603050405020304" pitchFamily="18" charset="0"/>
              </a:defRPr>
            </a:lvl8pPr>
            <a:lvl9pPr marL="4045628" indent="-237209" eaLnBrk="0" fontAlgn="base" hangingPunct="0">
              <a:spcBef>
                <a:spcPct val="0"/>
              </a:spcBef>
              <a:spcAft>
                <a:spcPct val="0"/>
              </a:spcAft>
              <a:defRPr sz="2500">
                <a:solidFill>
                  <a:schemeClr val="tx1"/>
                </a:solidFill>
                <a:latin typeface="Times New Roman" panose="02020603050405020304" pitchFamily="18" charset="0"/>
              </a:defRPr>
            </a:lvl9pPr>
          </a:lstStyle>
          <a:p>
            <a:fld id="{024C4323-3C91-4A86-B1B9-431CFAAD90DB}" type="slidenum">
              <a:rPr lang="en-US" altLang="en-US" sz="1200"/>
              <a:pPr/>
              <a:t>55</a:t>
            </a:fld>
            <a:endParaRPr lang="en-US" altLang="en-US" sz="120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298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73AA184-EEA5-487A-B413-67BF77907E77}" type="slidenum">
              <a:rPr lang="en-US" altLang="en-US" sz="1200"/>
              <a:pPr/>
              <a:t>57</a:t>
            </a:fld>
            <a:endParaRPr lang="en-US" altLang="en-US" sz="12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55171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DBD7ADE-B8B8-4879-BCDB-0926F74ADAF0}" type="slidenum">
              <a:rPr lang="en-US" altLang="en-US" sz="1200"/>
              <a:pPr/>
              <a:t>58</a:t>
            </a:fld>
            <a:endParaRPr lang="en-US" altLang="en-US" sz="12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467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576D7D2-AC84-4FAA-90C2-D41EE6F27AC6}" type="slidenum">
              <a:rPr lang="en-US" altLang="en-US" sz="1200"/>
              <a:pPr/>
              <a:t>59</a:t>
            </a:fld>
            <a:endParaRPr lang="en-US" altLang="en-US"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04612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71FC530-A0CE-4DBA-928D-1C74EB7D9A45}" type="slidenum">
              <a:rPr lang="en-US" altLang="en-US" sz="1200"/>
              <a:pPr/>
              <a:t>60</a:t>
            </a:fld>
            <a:endParaRPr lang="en-US" altLang="en-US" sz="12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96544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FB649D41-383C-41BF-9BE8-179FBC3C1DF1}" type="slidenum">
              <a:rPr lang="en-US" altLang="en-US" sz="1200" smtClean="0"/>
              <a:pPr/>
              <a:t>61</a:t>
            </a:fld>
            <a:endParaRPr lang="en-US" altLang="en-US" sz="1200" smtClean="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15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69B0F8-7476-4701-B75C-E9687A8F5CEB}" type="slidenum">
              <a:rPr lang="en-US" altLang="en-US" smtClean="0">
                <a:latin typeface="Times New Roman" panose="02020603050405020304" pitchFamily="18" charset="0"/>
                <a:cs typeface="Arial" panose="020B0604020202020204" pitchFamily="34" charset="0"/>
              </a:rPr>
              <a:pPr/>
              <a:t>4</a:t>
            </a:fld>
            <a:endParaRPr lang="en-US" altLang="en-US" smtClean="0">
              <a:latin typeface="Times New Roman" panose="02020603050405020304" pitchFamily="18" charset="0"/>
              <a:cs typeface="Arial" panose="020B0604020202020204"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58961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60413" indent="-292100">
              <a:defRPr sz="2400">
                <a:solidFill>
                  <a:schemeClr val="tx1"/>
                </a:solidFill>
                <a:latin typeface="Times New Roman" panose="02020603050405020304" pitchFamily="18" charset="0"/>
              </a:defRPr>
            </a:lvl2pPr>
            <a:lvl3pPr marL="1169988" indent="-233363">
              <a:defRPr sz="2400">
                <a:solidFill>
                  <a:schemeClr val="tx1"/>
                </a:solidFill>
                <a:latin typeface="Times New Roman" panose="02020603050405020304" pitchFamily="18" charset="0"/>
              </a:defRPr>
            </a:lvl3pPr>
            <a:lvl4pPr marL="1638300" indent="-233363">
              <a:defRPr sz="2400">
                <a:solidFill>
                  <a:schemeClr val="tx1"/>
                </a:solidFill>
                <a:latin typeface="Times New Roman" panose="02020603050405020304" pitchFamily="18" charset="0"/>
              </a:defRPr>
            </a:lvl4pPr>
            <a:lvl5pPr marL="2106613" indent="-233363">
              <a:defRPr sz="2400">
                <a:solidFill>
                  <a:schemeClr val="tx1"/>
                </a:solidFill>
                <a:latin typeface="Times New Roman" panose="02020603050405020304" pitchFamily="18" charset="0"/>
              </a:defRPr>
            </a:lvl5pPr>
            <a:lvl6pPr marL="2563813" indent="-233363" eaLnBrk="0" fontAlgn="base" hangingPunct="0">
              <a:spcBef>
                <a:spcPct val="0"/>
              </a:spcBef>
              <a:spcAft>
                <a:spcPct val="0"/>
              </a:spcAft>
              <a:defRPr sz="2400">
                <a:solidFill>
                  <a:schemeClr val="tx1"/>
                </a:solidFill>
                <a:latin typeface="Times New Roman" panose="02020603050405020304" pitchFamily="18" charset="0"/>
              </a:defRPr>
            </a:lvl6pPr>
            <a:lvl7pPr marL="3021013" indent="-233363" eaLnBrk="0" fontAlgn="base" hangingPunct="0">
              <a:spcBef>
                <a:spcPct val="0"/>
              </a:spcBef>
              <a:spcAft>
                <a:spcPct val="0"/>
              </a:spcAft>
              <a:defRPr sz="2400">
                <a:solidFill>
                  <a:schemeClr val="tx1"/>
                </a:solidFill>
                <a:latin typeface="Times New Roman" panose="02020603050405020304" pitchFamily="18" charset="0"/>
              </a:defRPr>
            </a:lvl7pPr>
            <a:lvl8pPr marL="3478213" indent="-233363" eaLnBrk="0" fontAlgn="base" hangingPunct="0">
              <a:spcBef>
                <a:spcPct val="0"/>
              </a:spcBef>
              <a:spcAft>
                <a:spcPct val="0"/>
              </a:spcAft>
              <a:defRPr sz="2400">
                <a:solidFill>
                  <a:schemeClr val="tx1"/>
                </a:solidFill>
                <a:latin typeface="Times New Roman" panose="02020603050405020304" pitchFamily="18" charset="0"/>
              </a:defRPr>
            </a:lvl8pPr>
            <a:lvl9pPr marL="3935413" indent="-233363" eaLnBrk="0" fontAlgn="base" hangingPunct="0">
              <a:spcBef>
                <a:spcPct val="0"/>
              </a:spcBef>
              <a:spcAft>
                <a:spcPct val="0"/>
              </a:spcAft>
              <a:defRPr sz="2400">
                <a:solidFill>
                  <a:schemeClr val="tx1"/>
                </a:solidFill>
                <a:latin typeface="Times New Roman" panose="02020603050405020304" pitchFamily="18" charset="0"/>
              </a:defRPr>
            </a:lvl9pPr>
          </a:lstStyle>
          <a:p>
            <a:fld id="{97B66EDC-CD1B-4A8D-B53E-C2E1FA0CD0E1}" type="slidenum">
              <a:rPr lang="en-US" altLang="en-US" sz="1200" smtClean="0">
                <a:solidFill>
                  <a:srgbClr val="000000"/>
                </a:solidFill>
                <a:latin typeface="Arial" panose="020B0604020202020204" pitchFamily="34" charset="0"/>
              </a:rPr>
              <a:pPr/>
              <a:t>63</a:t>
            </a:fld>
            <a:endParaRPr lang="en-US" altLang="en-US" sz="1200" smtClean="0">
              <a:solidFill>
                <a:srgbClr val="000000"/>
              </a:solidFill>
              <a:latin typeface="Arial" panose="020B0604020202020204" pitchFamily="34" charset="0"/>
            </a:endParaRPr>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14341"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60413" indent="-292100">
              <a:defRPr sz="2400">
                <a:solidFill>
                  <a:schemeClr val="tx1"/>
                </a:solidFill>
                <a:latin typeface="Times New Roman" panose="02020603050405020304" pitchFamily="18" charset="0"/>
              </a:defRPr>
            </a:lvl2pPr>
            <a:lvl3pPr marL="1169988" indent="-233363">
              <a:defRPr sz="2400">
                <a:solidFill>
                  <a:schemeClr val="tx1"/>
                </a:solidFill>
                <a:latin typeface="Times New Roman" panose="02020603050405020304" pitchFamily="18" charset="0"/>
              </a:defRPr>
            </a:lvl3pPr>
            <a:lvl4pPr marL="1638300" indent="-233363">
              <a:defRPr sz="2400">
                <a:solidFill>
                  <a:schemeClr val="tx1"/>
                </a:solidFill>
                <a:latin typeface="Times New Roman" panose="02020603050405020304" pitchFamily="18" charset="0"/>
              </a:defRPr>
            </a:lvl4pPr>
            <a:lvl5pPr marL="2106613" indent="-233363">
              <a:defRPr sz="2400">
                <a:solidFill>
                  <a:schemeClr val="tx1"/>
                </a:solidFill>
                <a:latin typeface="Times New Roman" panose="02020603050405020304" pitchFamily="18" charset="0"/>
              </a:defRPr>
            </a:lvl5pPr>
            <a:lvl6pPr marL="2563813" indent="-233363" eaLnBrk="0" fontAlgn="base" hangingPunct="0">
              <a:spcBef>
                <a:spcPct val="0"/>
              </a:spcBef>
              <a:spcAft>
                <a:spcPct val="0"/>
              </a:spcAft>
              <a:defRPr sz="2400">
                <a:solidFill>
                  <a:schemeClr val="tx1"/>
                </a:solidFill>
                <a:latin typeface="Times New Roman" panose="02020603050405020304" pitchFamily="18" charset="0"/>
              </a:defRPr>
            </a:lvl6pPr>
            <a:lvl7pPr marL="3021013" indent="-233363" eaLnBrk="0" fontAlgn="base" hangingPunct="0">
              <a:spcBef>
                <a:spcPct val="0"/>
              </a:spcBef>
              <a:spcAft>
                <a:spcPct val="0"/>
              </a:spcAft>
              <a:defRPr sz="2400">
                <a:solidFill>
                  <a:schemeClr val="tx1"/>
                </a:solidFill>
                <a:latin typeface="Times New Roman" panose="02020603050405020304" pitchFamily="18" charset="0"/>
              </a:defRPr>
            </a:lvl7pPr>
            <a:lvl8pPr marL="3478213" indent="-233363" eaLnBrk="0" fontAlgn="base" hangingPunct="0">
              <a:spcBef>
                <a:spcPct val="0"/>
              </a:spcBef>
              <a:spcAft>
                <a:spcPct val="0"/>
              </a:spcAft>
              <a:defRPr sz="2400">
                <a:solidFill>
                  <a:schemeClr val="tx1"/>
                </a:solidFill>
                <a:latin typeface="Times New Roman" panose="02020603050405020304" pitchFamily="18" charset="0"/>
              </a:defRPr>
            </a:lvl8pPr>
            <a:lvl9pPr marL="3935413" indent="-233363"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sz="120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4114924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E6F4979-6141-4E27-B6D2-D8FBD96E69FA}" type="slidenum">
              <a:rPr lang="en-US" altLang="en-US" sz="1200" smtClean="0">
                <a:solidFill>
                  <a:srgbClr val="000000"/>
                </a:solidFill>
              </a:rPr>
              <a:pPr/>
              <a:t>64</a:t>
            </a:fld>
            <a:endParaRPr lang="en-US" altLang="en-US" sz="1200" smtClean="0">
              <a:solidFill>
                <a:srgbClr val="000000"/>
              </a:solidFill>
            </a:endParaRPr>
          </a:p>
        </p:txBody>
      </p:sp>
      <p:sp>
        <p:nvSpPr>
          <p:cNvPr id="22531" name="Rectangle 7"/>
          <p:cNvSpPr txBox="1">
            <a:spLocks noGrp="1" noChangeArrowheads="1"/>
          </p:cNvSpPr>
          <p:nvPr/>
        </p:nvSpPr>
        <p:spPr bwMode="auto">
          <a:xfrm>
            <a:off x="4021138" y="9882188"/>
            <a:ext cx="30765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47" tIns="47824" rIns="95647" bIns="47824" anchor="b"/>
          <a:lstStyle>
            <a:lvl1pPr defTabSz="947738">
              <a:defRPr sz="2400">
                <a:solidFill>
                  <a:schemeClr val="tx1"/>
                </a:solidFill>
                <a:latin typeface="Times New Roman" panose="02020603050405020304" pitchFamily="18" charset="0"/>
              </a:defRPr>
            </a:lvl1pPr>
            <a:lvl2pPr marL="769938" indent="-296863" defTabSz="947738">
              <a:defRPr sz="2400">
                <a:solidFill>
                  <a:schemeClr val="tx1"/>
                </a:solidFill>
                <a:latin typeface="Times New Roman" panose="02020603050405020304" pitchFamily="18" charset="0"/>
              </a:defRPr>
            </a:lvl2pPr>
            <a:lvl3pPr marL="1184275" indent="-236538" defTabSz="947738">
              <a:defRPr sz="2400">
                <a:solidFill>
                  <a:schemeClr val="tx1"/>
                </a:solidFill>
                <a:latin typeface="Times New Roman" panose="02020603050405020304" pitchFamily="18" charset="0"/>
              </a:defRPr>
            </a:lvl3pPr>
            <a:lvl4pPr marL="1658938" indent="-238125" defTabSz="947738">
              <a:defRPr sz="2400">
                <a:solidFill>
                  <a:schemeClr val="tx1"/>
                </a:solidFill>
                <a:latin typeface="Times New Roman" panose="02020603050405020304" pitchFamily="18" charset="0"/>
              </a:defRPr>
            </a:lvl4pPr>
            <a:lvl5pPr marL="2132013" indent="-236538" defTabSz="947738">
              <a:defRPr sz="2400">
                <a:solidFill>
                  <a:schemeClr val="tx1"/>
                </a:solidFill>
                <a:latin typeface="Times New Roman" panose="02020603050405020304" pitchFamily="18" charset="0"/>
              </a:defRPr>
            </a:lvl5pPr>
            <a:lvl6pPr marL="2589213" indent="-236538" defTabSz="947738" eaLnBrk="0" fontAlgn="base" hangingPunct="0">
              <a:spcBef>
                <a:spcPct val="0"/>
              </a:spcBef>
              <a:spcAft>
                <a:spcPct val="0"/>
              </a:spcAft>
              <a:defRPr sz="2400">
                <a:solidFill>
                  <a:schemeClr val="tx1"/>
                </a:solidFill>
                <a:latin typeface="Times New Roman" panose="02020603050405020304" pitchFamily="18" charset="0"/>
              </a:defRPr>
            </a:lvl6pPr>
            <a:lvl7pPr marL="3046413" indent="-236538" defTabSz="947738" eaLnBrk="0" fontAlgn="base" hangingPunct="0">
              <a:spcBef>
                <a:spcPct val="0"/>
              </a:spcBef>
              <a:spcAft>
                <a:spcPct val="0"/>
              </a:spcAft>
              <a:defRPr sz="2400">
                <a:solidFill>
                  <a:schemeClr val="tx1"/>
                </a:solidFill>
                <a:latin typeface="Times New Roman" panose="02020603050405020304" pitchFamily="18" charset="0"/>
              </a:defRPr>
            </a:lvl7pPr>
            <a:lvl8pPr marL="3503613" indent="-236538" defTabSz="947738" eaLnBrk="0" fontAlgn="base" hangingPunct="0">
              <a:spcBef>
                <a:spcPct val="0"/>
              </a:spcBef>
              <a:spcAft>
                <a:spcPct val="0"/>
              </a:spcAft>
              <a:defRPr sz="2400">
                <a:solidFill>
                  <a:schemeClr val="tx1"/>
                </a:solidFill>
                <a:latin typeface="Times New Roman" panose="02020603050405020304" pitchFamily="18" charset="0"/>
              </a:defRPr>
            </a:lvl8pPr>
            <a:lvl9pPr marL="3960813" indent="-236538" defTabSz="947738"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75396607-1881-4A7D-BA50-871A299E47EF}" type="slidenum">
              <a:rPr lang="en-US" altLang="en-US" sz="1200">
                <a:solidFill>
                  <a:srgbClr val="000000"/>
                </a:solidFill>
                <a:latin typeface="Arial" panose="020B0604020202020204" pitchFamily="34" charset="0"/>
              </a:rPr>
              <a:pPr algn="r" eaLnBrk="1" hangingPunct="1"/>
              <a:t>64</a:t>
            </a:fld>
            <a:endParaRPr lang="en-US" altLang="en-US" sz="1200">
              <a:solidFill>
                <a:srgbClr val="000000"/>
              </a:solidFill>
              <a:latin typeface="Arial" panose="020B0604020202020204" pitchFamily="34"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53863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60413" indent="-292100">
              <a:defRPr sz="2400">
                <a:solidFill>
                  <a:schemeClr val="tx1"/>
                </a:solidFill>
                <a:latin typeface="Times New Roman" panose="02020603050405020304" pitchFamily="18" charset="0"/>
              </a:defRPr>
            </a:lvl2pPr>
            <a:lvl3pPr marL="1169988" indent="-233363">
              <a:defRPr sz="2400">
                <a:solidFill>
                  <a:schemeClr val="tx1"/>
                </a:solidFill>
                <a:latin typeface="Times New Roman" panose="02020603050405020304" pitchFamily="18" charset="0"/>
              </a:defRPr>
            </a:lvl3pPr>
            <a:lvl4pPr marL="1638300" indent="-233363">
              <a:defRPr sz="2400">
                <a:solidFill>
                  <a:schemeClr val="tx1"/>
                </a:solidFill>
                <a:latin typeface="Times New Roman" panose="02020603050405020304" pitchFamily="18" charset="0"/>
              </a:defRPr>
            </a:lvl4pPr>
            <a:lvl5pPr marL="2106613" indent="-233363">
              <a:defRPr sz="2400">
                <a:solidFill>
                  <a:schemeClr val="tx1"/>
                </a:solidFill>
                <a:latin typeface="Times New Roman" panose="02020603050405020304" pitchFamily="18" charset="0"/>
              </a:defRPr>
            </a:lvl5pPr>
            <a:lvl6pPr marL="2563813" indent="-233363" eaLnBrk="0" fontAlgn="base" hangingPunct="0">
              <a:spcBef>
                <a:spcPct val="0"/>
              </a:spcBef>
              <a:spcAft>
                <a:spcPct val="0"/>
              </a:spcAft>
              <a:defRPr sz="2400">
                <a:solidFill>
                  <a:schemeClr val="tx1"/>
                </a:solidFill>
                <a:latin typeface="Times New Roman" panose="02020603050405020304" pitchFamily="18" charset="0"/>
              </a:defRPr>
            </a:lvl6pPr>
            <a:lvl7pPr marL="3021013" indent="-233363" eaLnBrk="0" fontAlgn="base" hangingPunct="0">
              <a:spcBef>
                <a:spcPct val="0"/>
              </a:spcBef>
              <a:spcAft>
                <a:spcPct val="0"/>
              </a:spcAft>
              <a:defRPr sz="2400">
                <a:solidFill>
                  <a:schemeClr val="tx1"/>
                </a:solidFill>
                <a:latin typeface="Times New Roman" panose="02020603050405020304" pitchFamily="18" charset="0"/>
              </a:defRPr>
            </a:lvl7pPr>
            <a:lvl8pPr marL="3478213" indent="-233363" eaLnBrk="0" fontAlgn="base" hangingPunct="0">
              <a:spcBef>
                <a:spcPct val="0"/>
              </a:spcBef>
              <a:spcAft>
                <a:spcPct val="0"/>
              </a:spcAft>
              <a:defRPr sz="2400">
                <a:solidFill>
                  <a:schemeClr val="tx1"/>
                </a:solidFill>
                <a:latin typeface="Times New Roman" panose="02020603050405020304" pitchFamily="18" charset="0"/>
              </a:defRPr>
            </a:lvl8pPr>
            <a:lvl9pPr marL="3935413" indent="-233363" eaLnBrk="0" fontAlgn="base" hangingPunct="0">
              <a:spcBef>
                <a:spcPct val="0"/>
              </a:spcBef>
              <a:spcAft>
                <a:spcPct val="0"/>
              </a:spcAft>
              <a:defRPr sz="2400">
                <a:solidFill>
                  <a:schemeClr val="tx1"/>
                </a:solidFill>
                <a:latin typeface="Times New Roman" panose="02020603050405020304" pitchFamily="18" charset="0"/>
              </a:defRPr>
            </a:lvl9pPr>
          </a:lstStyle>
          <a:p>
            <a:fld id="{9482A4DF-3EAF-4FB6-87C4-1A4C35B92530}" type="slidenum">
              <a:rPr lang="en-US" altLang="en-US" sz="1200" smtClean="0">
                <a:solidFill>
                  <a:srgbClr val="000000"/>
                </a:solidFill>
                <a:latin typeface="Arial" panose="020B0604020202020204" pitchFamily="34" charset="0"/>
              </a:rPr>
              <a:pPr/>
              <a:t>65</a:t>
            </a:fld>
            <a:endParaRPr lang="en-US" altLang="en-US" sz="1200" smtClean="0">
              <a:solidFill>
                <a:srgbClr val="000000"/>
              </a:solidFill>
              <a:latin typeface="Arial" panose="020B060402020202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22057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txBox="1">
            <a:spLocks noGrp="1" noChangeArrowheads="1"/>
          </p:cNvSpPr>
          <p:nvPr/>
        </p:nvSpPr>
        <p:spPr bwMode="auto">
          <a:xfrm>
            <a:off x="4022725" y="8916988"/>
            <a:ext cx="307816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fld id="{01B388FA-0234-48CB-ABEF-65DB27071207}" type="slidenum">
              <a:rPr lang="en-US" altLang="en-US" sz="1200">
                <a:solidFill>
                  <a:srgbClr val="000000"/>
                </a:solidFill>
                <a:latin typeface="Arial" panose="020B0604020202020204" pitchFamily="34" charset="0"/>
              </a:rPr>
              <a:pPr algn="r"/>
              <a:t>66</a:t>
            </a:fld>
            <a:endParaRPr lang="en-US" altLang="en-US" sz="1200">
              <a:solidFill>
                <a:srgbClr val="000000"/>
              </a:solidFill>
              <a:latin typeface="Arial" panose="020B0604020202020204" pitchFamily="34" charset="0"/>
            </a:endParaRPr>
          </a:p>
        </p:txBody>
      </p:sp>
      <p:sp>
        <p:nvSpPr>
          <p:cNvPr id="30723" name="Text Box 2"/>
          <p:cNvSpPr txBox="1">
            <a:spLocks noChangeArrowheads="1"/>
          </p:cNvSpPr>
          <p:nvPr/>
        </p:nvSpPr>
        <p:spPr bwMode="auto">
          <a:xfrm>
            <a:off x="1252538" y="714375"/>
            <a:ext cx="4597400" cy="3521075"/>
          </a:xfrm>
          <a:prstGeom prst="rect">
            <a:avLst/>
          </a:prstGeom>
          <a:solidFill>
            <a:srgbClr val="FFFFFF"/>
          </a:solidFill>
          <a:ln w="9360">
            <a:solidFill>
              <a:srgbClr val="000000"/>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i="1">
              <a:solidFill>
                <a:srgbClr val="000000"/>
              </a:solidFill>
            </a:endParaRPr>
          </a:p>
        </p:txBody>
      </p:sp>
      <p:sp>
        <p:nvSpPr>
          <p:cNvPr id="30724" name="Rectangle 3"/>
          <p:cNvSpPr>
            <a:spLocks noGrp="1" noChangeArrowheads="1"/>
          </p:cNvSpPr>
          <p:nvPr>
            <p:ph type="body"/>
          </p:nvPr>
        </p:nvSpPr>
        <p:spPr>
          <a:xfrm>
            <a:off x="709613" y="4459288"/>
            <a:ext cx="5676900" cy="4216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835" tIns="41418" rIns="82835" bIns="41418" anchor="ctr"/>
          <a:lstStyle/>
          <a:p>
            <a:pPr eaLnBrk="1" hangingPunct="1"/>
            <a:endParaRPr lang="en-US" altLang="en-US" smtClean="0"/>
          </a:p>
        </p:txBody>
      </p:sp>
      <p:sp>
        <p:nvSpPr>
          <p:cNvPr id="30725"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smtClean="0">
                <a:solidFill>
                  <a:srgbClr val="000000"/>
                </a:solidFill>
                <a:latin typeface="Arial" panose="020B0604020202020204" pitchFamily="34" charset="0"/>
              </a:rPr>
              <a:t>Gordon 2011</a:t>
            </a:r>
          </a:p>
        </p:txBody>
      </p:sp>
    </p:spTree>
    <p:extLst>
      <p:ext uri="{BB962C8B-B14F-4D97-AF65-F5344CB8AC3E}">
        <p14:creationId xmlns:p14="http://schemas.microsoft.com/office/powerpoint/2010/main" val="223856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E8571106-78D5-498F-82AB-84246C411FFE}" type="slidenum">
              <a:rPr lang="en-US" altLang="en-US" sz="1200" smtClean="0"/>
              <a:pPr/>
              <a:t>67</a:t>
            </a:fld>
            <a:endParaRPr lang="en-US" altLang="en-US" sz="1200"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54531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So as we start talking about regulation, one important word that is kind of the opposite of regulation is constitutive, so we’ve heard this word before and it’s basically the idea that these are enzymes that are always needed in the cells around the same level and therefore always turned on to that level and not regulated.  More commonly, however, expression is regulated.  Can somebody describe the iwhat they think the importance of regulation is? </a:t>
            </a:r>
          </a:p>
          <a:p>
            <a:r>
              <a:rPr lang="en-US" altLang="en-US" smtClean="0"/>
              <a:t>Transcription especially, as half life of rnas so short, can make a lot of a little…</a:t>
            </a:r>
          </a:p>
          <a:p>
            <a:r>
              <a:rPr lang="en-US" altLang="en-US" smtClean="0"/>
              <a:t>Transcription—varying the amount of messenger RNA or translation, translating or not translating the mRNA</a:t>
            </a:r>
          </a:p>
          <a:p>
            <a:r>
              <a:rPr lang="en-US" altLang="en-US" smtClean="0"/>
              <a:t>There are two levels of control which are employed: control over the synthesis</a:t>
            </a:r>
          </a:p>
          <a:p>
            <a:r>
              <a:rPr lang="en-US" altLang="en-US" smtClean="0"/>
              <a:t>of the enzyme (providing a sort of "coarse control"); and regulation of the</a:t>
            </a:r>
          </a:p>
          <a:p>
            <a:r>
              <a:rPr lang="en-US" altLang="en-US" smtClean="0"/>
              <a:t>activity of an enzyme after it has been synthesized (constituting what might be</a:t>
            </a:r>
          </a:p>
          <a:p>
            <a:r>
              <a:rPr lang="en-US" altLang="en-US" smtClean="0"/>
              <a:t>termed "fine tuning").</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11E4D566-1053-42A9-9520-6F0DF2F11222}" type="slidenum">
              <a:rPr lang="en-US" altLang="en-US" sz="1200" smtClean="0"/>
              <a:pPr/>
              <a:t>68</a:t>
            </a:fld>
            <a:endParaRPr lang="en-US" altLang="en-US" sz="1200" smtClean="0"/>
          </a:p>
        </p:txBody>
      </p:sp>
    </p:spTree>
    <p:extLst>
      <p:ext uri="{BB962C8B-B14F-4D97-AF65-F5344CB8AC3E}">
        <p14:creationId xmlns:p14="http://schemas.microsoft.com/office/powerpoint/2010/main" val="486927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950E0E71-5823-4B23-8FDD-A4CCDDDBCB00}" type="slidenum">
              <a:rPr lang="en-US" altLang="en-US" sz="1200" smtClean="0"/>
              <a:pPr/>
              <a:t>69</a:t>
            </a:fld>
            <a:endParaRPr lang="en-US" altLang="en-US" sz="1200"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solidFill>
                  <a:srgbClr val="000000"/>
                </a:solidFill>
                <a:latin typeface="Geneva" charset="0"/>
              </a:rPr>
              <a:t>So here’s </a:t>
            </a:r>
          </a:p>
          <a:p>
            <a:endParaRPr lang="en-US" altLang="en-US" smtClean="0">
              <a:solidFill>
                <a:srgbClr val="000000"/>
              </a:solidFill>
              <a:latin typeface="Geneva" charset="0"/>
            </a:endParaRPr>
          </a:p>
          <a:p>
            <a:r>
              <a:rPr lang="en-US" altLang="en-US" smtClean="0">
                <a:solidFill>
                  <a:srgbClr val="000000"/>
                </a:solidFill>
                <a:latin typeface="Geneva" charset="0"/>
              </a:rPr>
              <a:t>Caption:</a:t>
            </a:r>
          </a:p>
          <a:p>
            <a:r>
              <a:rPr lang="en-US" altLang="en-US" smtClean="0">
                <a:solidFill>
                  <a:srgbClr val="000000"/>
                </a:solidFill>
                <a:latin typeface="Geneva" charset="0"/>
              </a:rPr>
              <a:t>An overview of the mechanisms that can be used in regulation. The product of gene A is enzyme A, which is synthesized constitutively and carries out its reaction. Enzyme B is also synthesized constitutively but its activity can be inhibited. The synthesis of the product of gene C can be prevented by control at the level of translation. The synthesis of the product of gene D can be prevented by control at the level of transcription.  </a:t>
            </a:r>
          </a:p>
          <a:p>
            <a:endParaRPr lang="en-US" altLang="en-US" smtClean="0">
              <a:solidFill>
                <a:srgbClr val="000000"/>
              </a:solidFill>
              <a:latin typeface="Geneva" charset="0"/>
            </a:endParaRPr>
          </a:p>
          <a:p>
            <a:endParaRPr lang="en-US" altLang="en-US" smtClean="0"/>
          </a:p>
        </p:txBody>
      </p:sp>
    </p:spTree>
    <p:extLst>
      <p:ext uri="{BB962C8B-B14F-4D97-AF65-F5344CB8AC3E}">
        <p14:creationId xmlns:p14="http://schemas.microsoft.com/office/powerpoint/2010/main" val="4087945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2F450147-11DB-495B-98CE-2AB541A5CA87}" type="slidenum">
              <a:rPr lang="en-US" altLang="en-US" sz="1200" smtClean="0"/>
              <a:pPr/>
              <a:t>70</a:t>
            </a:fld>
            <a:endParaRPr lang="en-US" altLang="en-US" sz="1200"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2600"/>
            <a:r>
              <a:rPr lang="en-US" altLang="en-US" smtClean="0">
                <a:solidFill>
                  <a:srgbClr val="660066"/>
                </a:solidFill>
              </a:rPr>
              <a:t>(a derivative of lactose or the analog IPTG) The inducer inactivates the repressor</a:t>
            </a:r>
            <a:endParaRPr lang="en-US" altLang="en-US" smtClean="0">
              <a:solidFill>
                <a:srgbClr val="000000"/>
              </a:solidFill>
              <a:latin typeface="Geneva" charset="0"/>
            </a:endParaRPr>
          </a:p>
          <a:p>
            <a:pPr defTabSz="482600"/>
            <a:r>
              <a:rPr lang="en-US" altLang="en-US" smtClean="0">
                <a:solidFill>
                  <a:srgbClr val="000000"/>
                </a:solidFill>
                <a:latin typeface="Geneva" charset="0"/>
              </a:rPr>
              <a:t>Caption:</a:t>
            </a:r>
          </a:p>
          <a:p>
            <a:pPr defTabSz="482600"/>
            <a:r>
              <a:rPr lang="en-US" altLang="en-US" smtClean="0">
                <a:solidFill>
                  <a:srgbClr val="000000"/>
                </a:solidFill>
                <a:latin typeface="Geneva" charset="0"/>
              </a:rPr>
              <a:t>The process of enzyme induction using a repressor. (a) A repressor protein binds to the operator region and blocks the action of RNA polymerase. (b) An inducer molecule binds to the repressor and inactivates it so that it no longer can bind to the operator. Transcription by RNA polymerase occurs and an mRNA for that operon is formed. In the case of the lac operon the repressor would be the lac repressor, and the inducer would be allolactose. </a:t>
            </a:r>
          </a:p>
          <a:p>
            <a:pPr defTabSz="482600"/>
            <a:endParaRPr lang="en-US" altLang="en-US" smtClean="0">
              <a:solidFill>
                <a:srgbClr val="000000"/>
              </a:solidFill>
              <a:latin typeface="Geneva" charset="0"/>
            </a:endParaRPr>
          </a:p>
          <a:p>
            <a:pPr defTabSz="482600"/>
            <a:endParaRPr lang="en-US" altLang="en-US" smtClean="0"/>
          </a:p>
        </p:txBody>
      </p:sp>
    </p:spTree>
    <p:extLst>
      <p:ext uri="{BB962C8B-B14F-4D97-AF65-F5344CB8AC3E}">
        <p14:creationId xmlns:p14="http://schemas.microsoft.com/office/powerpoint/2010/main" val="1572399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AC4F725E-0C26-45DA-9AD8-59CB71B08409}" type="slidenum">
              <a:rPr lang="en-US" altLang="en-US" smtClean="0">
                <a:latin typeface="Arial" panose="020B0604020202020204" pitchFamily="34" charset="0"/>
              </a:rPr>
              <a:pPr eaLnBrk="1" hangingPunct="1">
                <a:spcBef>
                  <a:spcPct val="0"/>
                </a:spcBef>
              </a:pPr>
              <a:t>71</a:t>
            </a:fld>
            <a:endParaRPr lang="en-US" altLang="en-US" smtClean="0">
              <a:latin typeface="Arial"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21441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Common in anabolic and catabolic pathways. End product can commuinicate with earlier step, regulate its own biosynthesis.  It’s reversible though, as once the inhibitor becomes limiting, synthesis resumes. </a:t>
            </a: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BBF7EE30-4698-4167-9932-25EFE4A21271}" type="slidenum">
              <a:rPr lang="en-US" altLang="en-US" sz="1200" smtClean="0"/>
              <a:pPr/>
              <a:t>73</a:t>
            </a:fld>
            <a:endParaRPr lang="en-US" altLang="en-US" sz="1200" smtClean="0"/>
          </a:p>
        </p:txBody>
      </p:sp>
    </p:spTree>
    <p:extLst>
      <p:ext uri="{BB962C8B-B14F-4D97-AF65-F5344CB8AC3E}">
        <p14:creationId xmlns:p14="http://schemas.microsoft.com/office/powerpoint/2010/main" val="807868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D35D8E-12FD-4391-9558-65AA33CD801B}" type="slidenum">
              <a:rPr lang="en-US" altLang="en-US" smtClean="0">
                <a:latin typeface="Times New Roman" panose="02020603050405020304" pitchFamily="18" charset="0"/>
                <a:cs typeface="Arial" panose="020B0604020202020204" pitchFamily="34" charset="0"/>
              </a:rPr>
              <a:pPr/>
              <a:t>5</a:t>
            </a:fld>
            <a:endParaRPr lang="en-US" altLang="en-US" smtClean="0">
              <a:latin typeface="Times New Roman" panose="02020603050405020304" pitchFamily="18" charset="0"/>
              <a:cs typeface="Arial" panose="020B0604020202020204" pitchFamily="3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2720408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So we’ve been talking about regulation at the level of transcription, so affecting how many transcripts of a particular enzyme are made, which then will in some way relate to how much of that enzyme is actually made.  The level of translation can also play in here, but we’re not going to get into that.  We’re now going to talk about one exmaple of regulation of enzyme at the level of activity… so not altering the actual amount of the enzyme but isntead affecting how active that enzyme is. </a:t>
            </a: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52FC1683-F960-45A8-B64B-7A7460E3F6BA}" type="slidenum">
              <a:rPr lang="en-US" altLang="en-US" sz="1200" smtClean="0"/>
              <a:pPr/>
              <a:t>74</a:t>
            </a:fld>
            <a:endParaRPr lang="en-US" altLang="en-US" sz="1200" smtClean="0"/>
          </a:p>
        </p:txBody>
      </p:sp>
    </p:spTree>
    <p:extLst>
      <p:ext uri="{BB962C8B-B14F-4D97-AF65-F5344CB8AC3E}">
        <p14:creationId xmlns:p14="http://schemas.microsoft.com/office/powerpoint/2010/main" val="628361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828354"/>
            <a:ext cx="2971800" cy="4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08" tIns="46505" rIns="93008" bIns="46505" anchor="b"/>
          <a:lstStyle>
            <a:lvl1pPr defTabSz="915988" eaLnBrk="0" hangingPunct="0">
              <a:defRPr sz="2400">
                <a:solidFill>
                  <a:schemeClr val="tx1"/>
                </a:solidFill>
                <a:latin typeface="Trebuchet MS" pitchFamily="34" charset="0"/>
                <a:ea typeface="MS PGothic" pitchFamily="34" charset="-128"/>
              </a:defRPr>
            </a:lvl1pPr>
            <a:lvl2pPr marL="37931725" indent="-37474525" defTabSz="915988"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spcBef>
                <a:spcPct val="0"/>
              </a:spcBef>
            </a:pPr>
            <a:fld id="{D607A2E5-F835-4314-A339-57449BCF09BB}" type="slidenum">
              <a:rPr lang="de-DE" sz="1200">
                <a:latin typeface="Arial" pitchFamily="34" charset="0"/>
              </a:rPr>
              <a:pPr algn="r" eaLnBrk="1" hangingPunct="1">
                <a:spcBef>
                  <a:spcPct val="0"/>
                </a:spcBef>
              </a:pPr>
              <a:t>76</a:t>
            </a:fld>
            <a:endParaRPr lang="de-DE" sz="1200">
              <a:latin typeface="Arial" pitchFamily="34" charset="0"/>
            </a:endParaRPr>
          </a:p>
        </p:txBody>
      </p:sp>
      <p:sp>
        <p:nvSpPr>
          <p:cNvPr id="45059" name="Rectangle 2"/>
          <p:cNvSpPr>
            <a:spLocks noGrp="1" noRot="1" noChangeAspect="1" noChangeArrowheads="1" noTextEdit="1"/>
          </p:cNvSpPr>
          <p:nvPr>
            <p:ph type="sldImg"/>
          </p:nvPr>
        </p:nvSpPr>
        <p:spPr bwMode="auto">
          <a:xfrm>
            <a:off x="328613" y="696913"/>
            <a:ext cx="6199187" cy="34877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xfrm>
            <a:off x="687390" y="4414178"/>
            <a:ext cx="5483226" cy="4186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08" tIns="46505" rIns="93008" bIns="46505"/>
          <a:lstStyle/>
          <a:p>
            <a:pPr defTabSz="927995">
              <a:spcBef>
                <a:spcPct val="50000"/>
              </a:spcBef>
            </a:pPr>
            <a:r>
              <a:rPr lang="en-GB" dirty="0" smtClean="0">
                <a:solidFill>
                  <a:schemeClr val="tx2"/>
                </a:solidFill>
              </a:rPr>
              <a:t>This is a figure based on the Swiss average, for a toilet that uses about 8 L of Water per flush. However, toilets (mainly in North America) can use up to 5 Gallons (roughly 23l) just for one flush! This would add up to a water use (just for flushing!!) of almost 50’000 l per person and year – and the fact that the polluting substances make up just 1 % of the total wastewater!</a:t>
            </a:r>
          </a:p>
          <a:p>
            <a:pPr defTabSz="927995"/>
            <a:endParaRPr lang="en-GB" dirty="0" smtClean="0"/>
          </a:p>
        </p:txBody>
      </p:sp>
    </p:spTree>
    <p:extLst>
      <p:ext uri="{BB962C8B-B14F-4D97-AF65-F5344CB8AC3E}">
        <p14:creationId xmlns:p14="http://schemas.microsoft.com/office/powerpoint/2010/main" val="1607528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BC45794-E491-40AF-A382-6A2615DACBF3}" type="slidenum">
              <a:rPr lang="en-US" altLang="en-US"/>
              <a:pPr eaLnBrk="1" hangingPunct="1"/>
              <a:t>77</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85800" y="4343400"/>
            <a:ext cx="5507038" cy="4443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GB" altLang="en-US" sz="800" b="1"/>
              <a:t>Key messages:</a:t>
            </a:r>
            <a:endParaRPr lang="en-GB" altLang="en-US" sz="800"/>
          </a:p>
          <a:p>
            <a:pPr eaLnBrk="1" hangingPunct="1">
              <a:lnSpc>
                <a:spcPct val="80000"/>
              </a:lnSpc>
              <a:buFontTx/>
              <a:buChar char="•"/>
            </a:pPr>
            <a:r>
              <a:rPr lang="en-GB" altLang="en-US" sz="800"/>
              <a:t> Greywater, urine and faeces have distinct characteristics. </a:t>
            </a:r>
          </a:p>
          <a:p>
            <a:pPr eaLnBrk="1" hangingPunct="1">
              <a:lnSpc>
                <a:spcPct val="80000"/>
              </a:lnSpc>
              <a:buFontTx/>
              <a:buChar char="•"/>
            </a:pPr>
            <a:r>
              <a:rPr lang="en-GB" altLang="en-US" sz="800"/>
              <a:t> When dealing with waste products, it is important to account for their value and potential risks.</a:t>
            </a:r>
          </a:p>
          <a:p>
            <a:pPr eaLnBrk="1" hangingPunct="1">
              <a:lnSpc>
                <a:spcPct val="90000"/>
              </a:lnSpc>
            </a:pPr>
            <a:endParaRPr lang="en-GB" altLang="en-US" sz="800"/>
          </a:p>
          <a:p>
            <a:pPr eaLnBrk="1" hangingPunct="1">
              <a:lnSpc>
                <a:spcPct val="90000"/>
              </a:lnSpc>
            </a:pPr>
            <a:r>
              <a:rPr lang="en-GB" altLang="en-US" sz="800" b="1"/>
              <a:t>Next slide:</a:t>
            </a:r>
            <a:r>
              <a:rPr lang="en-GB" altLang="en-US" sz="800"/>
              <a:t> Characteristics of waste products in words</a:t>
            </a:r>
          </a:p>
          <a:p>
            <a:pPr eaLnBrk="1" hangingPunct="1">
              <a:lnSpc>
                <a:spcPct val="90000"/>
              </a:lnSpc>
            </a:pPr>
            <a:endParaRPr lang="en-GB" altLang="en-US" sz="800"/>
          </a:p>
          <a:p>
            <a:pPr eaLnBrk="1" hangingPunct="1">
              <a:lnSpc>
                <a:spcPct val="90000"/>
              </a:lnSpc>
            </a:pPr>
            <a:r>
              <a:rPr lang="en-GB" altLang="en-US" sz="800" b="1"/>
              <a:t>Additional</a:t>
            </a:r>
            <a:r>
              <a:rPr lang="de-DE" altLang="en-US" sz="800" b="1"/>
              <a:t> </a:t>
            </a:r>
            <a:r>
              <a:rPr lang="en-GB" altLang="en-US" sz="800" b="1"/>
              <a:t>information &amp; questions (also on next slide!):</a:t>
            </a:r>
          </a:p>
          <a:p>
            <a:pPr eaLnBrk="1" hangingPunct="1">
              <a:lnSpc>
                <a:spcPct val="80000"/>
              </a:lnSpc>
            </a:pPr>
            <a:r>
              <a:rPr lang="en-GB" altLang="en-US" sz="800" b="1"/>
              <a:t>Urine:</a:t>
            </a:r>
            <a:r>
              <a:rPr lang="en-GB" altLang="en-US" sz="800"/>
              <a:t/>
            </a:r>
            <a:br>
              <a:rPr lang="en-GB" altLang="en-US" sz="800"/>
            </a:br>
            <a:r>
              <a:rPr lang="en-GB" altLang="en-US" sz="800"/>
              <a:t>Contains almost all the nitrogen and large parts of the potassium and phosphorous excreted by humans.</a:t>
            </a:r>
            <a:br>
              <a:rPr lang="en-GB" altLang="en-US" sz="800"/>
            </a:br>
            <a:r>
              <a:rPr lang="en-GB" altLang="en-US" sz="800"/>
              <a:t>N:P:K = 10:1:2</a:t>
            </a:r>
            <a:br>
              <a:rPr lang="en-GB" altLang="en-US" sz="800"/>
            </a:br>
            <a:r>
              <a:rPr lang="en-GB" altLang="en-US" sz="800"/>
              <a:t>Urine is usually sterile (exceptions known by urinary tract infections). </a:t>
            </a:r>
          </a:p>
          <a:p>
            <a:pPr eaLnBrk="1" hangingPunct="1">
              <a:lnSpc>
                <a:spcPct val="80000"/>
              </a:lnSpc>
            </a:pPr>
            <a:r>
              <a:rPr lang="en-GB" altLang="en-US" sz="800" b="1"/>
              <a:t>Faeces:</a:t>
            </a:r>
            <a:r>
              <a:rPr lang="en-GB" altLang="en-US" sz="800"/>
              <a:t/>
            </a:r>
            <a:br>
              <a:rPr lang="en-GB" altLang="en-US" sz="800"/>
            </a:br>
            <a:r>
              <a:rPr lang="en-GB" altLang="en-US" sz="800"/>
              <a:t>Mainly undigested organic matter made up of carbon.</a:t>
            </a:r>
            <a:br>
              <a:rPr lang="en-GB" altLang="en-US" sz="800"/>
            </a:br>
            <a:r>
              <a:rPr lang="en-GB" altLang="en-US" sz="800"/>
              <a:t>Faeces contain almost all pathogens:</a:t>
            </a:r>
          </a:p>
          <a:p>
            <a:pPr eaLnBrk="1" hangingPunct="1">
              <a:lnSpc>
                <a:spcPct val="80000"/>
              </a:lnSpc>
              <a:buFontTx/>
              <a:buChar char="•"/>
            </a:pPr>
            <a:r>
              <a:rPr lang="en-GB" altLang="en-US" sz="800"/>
              <a:t> bacteria (e.g. faecal coliforms, vibro cholerae)</a:t>
            </a:r>
          </a:p>
          <a:p>
            <a:pPr eaLnBrk="1" hangingPunct="1">
              <a:lnSpc>
                <a:spcPct val="80000"/>
              </a:lnSpc>
              <a:buFontTx/>
              <a:buChar char="•"/>
            </a:pPr>
            <a:r>
              <a:rPr lang="en-GB" altLang="en-US" sz="800"/>
              <a:t> viruses (e.g. rota virus)</a:t>
            </a:r>
          </a:p>
          <a:p>
            <a:pPr eaLnBrk="1" hangingPunct="1">
              <a:lnSpc>
                <a:spcPct val="80000"/>
              </a:lnSpc>
              <a:buFontTx/>
              <a:buChar char="•"/>
            </a:pPr>
            <a:r>
              <a:rPr lang="en-GB" altLang="en-US" sz="800"/>
              <a:t> protozoa (e.g. amoeba hystolitica)</a:t>
            </a:r>
          </a:p>
          <a:p>
            <a:pPr eaLnBrk="1" hangingPunct="1">
              <a:lnSpc>
                <a:spcPct val="80000"/>
              </a:lnSpc>
              <a:buFontTx/>
              <a:buChar char="•"/>
            </a:pPr>
            <a:r>
              <a:rPr lang="en-GB" altLang="en-US" sz="800"/>
              <a:t> helminths (e.g. Ascaris eggs)</a:t>
            </a:r>
          </a:p>
          <a:p>
            <a:pPr eaLnBrk="1" hangingPunct="1">
              <a:lnSpc>
                <a:spcPct val="80000"/>
              </a:lnSpc>
            </a:pPr>
            <a:r>
              <a:rPr lang="en-GB" altLang="en-US" sz="800"/>
              <a:t>Low nutrient content, but good characteristics as soil conditioner</a:t>
            </a:r>
          </a:p>
          <a:p>
            <a:pPr eaLnBrk="1" hangingPunct="1">
              <a:lnSpc>
                <a:spcPct val="80000"/>
              </a:lnSpc>
            </a:pPr>
            <a:r>
              <a:rPr lang="en-GB" altLang="en-US" sz="800" b="1"/>
              <a:t>Greywater:</a:t>
            </a:r>
            <a:r>
              <a:rPr lang="en-GB" altLang="en-US" sz="800"/>
              <a:t> </a:t>
            </a:r>
          </a:p>
          <a:p>
            <a:pPr eaLnBrk="1" hangingPunct="1">
              <a:lnSpc>
                <a:spcPct val="80000"/>
              </a:lnSpc>
              <a:buFontTx/>
              <a:buChar char="•"/>
            </a:pPr>
            <a:r>
              <a:rPr lang="en-GB" altLang="en-US" sz="800"/>
              <a:t> Greywater is defined as household wastewater without input of human excreta </a:t>
            </a:r>
          </a:p>
          <a:p>
            <a:pPr eaLnBrk="1" hangingPunct="1">
              <a:lnSpc>
                <a:spcPct val="80000"/>
              </a:lnSpc>
              <a:buFontTx/>
              <a:buChar char="•"/>
            </a:pPr>
            <a:r>
              <a:rPr lang="en-GB" altLang="en-US" sz="800"/>
              <a:t> It includes used water from baths, showers, hand basins, washing machines, dishwashers, laundries and kitchen sinks</a:t>
            </a:r>
          </a:p>
          <a:p>
            <a:pPr eaLnBrk="1" hangingPunct="1">
              <a:lnSpc>
                <a:spcPct val="80000"/>
              </a:lnSpc>
              <a:buFontTx/>
              <a:buChar char="•"/>
            </a:pPr>
            <a:r>
              <a:rPr lang="en-GB" altLang="en-US" sz="800"/>
              <a:t> Big quantities with relatively low nutrient contents.</a:t>
            </a:r>
          </a:p>
          <a:p>
            <a:pPr eaLnBrk="1" hangingPunct="1">
              <a:lnSpc>
                <a:spcPct val="80000"/>
              </a:lnSpc>
            </a:pPr>
            <a:r>
              <a:rPr lang="en-GB" altLang="en-US" sz="800"/>
              <a:t>Big reuse potential:</a:t>
            </a:r>
          </a:p>
          <a:p>
            <a:pPr eaLnBrk="1" hangingPunct="1">
              <a:lnSpc>
                <a:spcPct val="80000"/>
              </a:lnSpc>
              <a:buFontTx/>
              <a:buChar char="•"/>
            </a:pPr>
            <a:r>
              <a:rPr lang="en-GB" altLang="en-US" sz="800"/>
              <a:t> Irrigation: Agriculture, landscape, aquaculture</a:t>
            </a:r>
          </a:p>
          <a:p>
            <a:pPr eaLnBrk="1" hangingPunct="1">
              <a:lnSpc>
                <a:spcPct val="80000"/>
              </a:lnSpc>
              <a:buFontTx/>
              <a:buChar char="•"/>
            </a:pPr>
            <a:r>
              <a:rPr lang="en-GB" altLang="en-US" sz="800"/>
              <a:t> Municipal uses: Fire protection, street cleaning, car washing, cooling, road construction operation, ...</a:t>
            </a:r>
          </a:p>
          <a:p>
            <a:pPr eaLnBrk="1" hangingPunct="1">
              <a:lnSpc>
                <a:spcPct val="80000"/>
              </a:lnSpc>
              <a:buFontTx/>
              <a:buChar char="•"/>
            </a:pPr>
            <a:r>
              <a:rPr lang="en-GB" altLang="en-US" sz="800"/>
              <a:t> Non-potable domestic uses: Toilet flushing, laundry, floor cleaning</a:t>
            </a:r>
          </a:p>
          <a:p>
            <a:pPr eaLnBrk="1" hangingPunct="1">
              <a:lnSpc>
                <a:spcPct val="80000"/>
              </a:lnSpc>
            </a:pPr>
            <a:r>
              <a:rPr lang="en-GB" altLang="en-US" sz="800"/>
              <a:t>Main issue: Toxic substances (organic compounds, metals, chlorine etc.), fats from kitchen, can affect natural treatment and disposal systems </a:t>
            </a:r>
            <a:endParaRPr lang="en-GB" altLang="en-US" sz="800">
              <a:cs typeface="Times New Roman" panose="02020603050405020304" pitchFamily="18" charset="0"/>
            </a:endParaRPr>
          </a:p>
          <a:p>
            <a:pPr eaLnBrk="1" hangingPunct="1">
              <a:lnSpc>
                <a:spcPct val="80000"/>
              </a:lnSpc>
            </a:pPr>
            <a:endParaRPr lang="en-GB" altLang="en-US" sz="800">
              <a:cs typeface="Times New Roman" panose="02020603050405020304" pitchFamily="18" charset="0"/>
            </a:endParaRPr>
          </a:p>
          <a:p>
            <a:pPr eaLnBrk="1" hangingPunct="1">
              <a:lnSpc>
                <a:spcPct val="80000"/>
              </a:lnSpc>
              <a:buFontTx/>
              <a:buChar char="•"/>
            </a:pPr>
            <a:r>
              <a:rPr lang="en-GB" altLang="en-US" sz="800"/>
              <a:t> Which constituents cannot be removed from waste products by most treatment technologies? How can that problem be solved?</a:t>
            </a:r>
          </a:p>
          <a:p>
            <a:pPr eaLnBrk="1" hangingPunct="1">
              <a:lnSpc>
                <a:spcPct val="80000"/>
              </a:lnSpc>
              <a:buFontTx/>
              <a:buChar char="•"/>
            </a:pPr>
            <a:r>
              <a:rPr lang="en-GB" altLang="en-US" sz="800"/>
              <a:t> Why is the volume an important parameter for describing waste products?</a:t>
            </a:r>
          </a:p>
          <a:p>
            <a:pPr eaLnBrk="1" hangingPunct="1">
              <a:lnSpc>
                <a:spcPct val="80000"/>
              </a:lnSpc>
              <a:buFontTx/>
              <a:buChar char="•"/>
            </a:pPr>
            <a:r>
              <a:rPr lang="en-GB" altLang="en-US" sz="800"/>
              <a:t> Are the nutrients in faeces readily available?</a:t>
            </a:r>
            <a:endParaRPr lang="en-US" altLang="en-US" sz="800"/>
          </a:p>
        </p:txBody>
      </p:sp>
    </p:spTree>
    <p:extLst>
      <p:ext uri="{BB962C8B-B14F-4D97-AF65-F5344CB8AC3E}">
        <p14:creationId xmlns:p14="http://schemas.microsoft.com/office/powerpoint/2010/main" val="1364408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D573CA-D55D-472F-9075-D5989C2CF301}" type="slidenum">
              <a:rPr lang="en-US" altLang="en-US"/>
              <a:pPr eaLnBrk="1" hangingPunct="1"/>
              <a:t>78</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599"/>
              </a:spcBef>
            </a:pPr>
            <a:r>
              <a:rPr lang="en-GB" altLang="en-US" sz="800" b="1"/>
              <a:t>Key messages:</a:t>
            </a:r>
            <a:endParaRPr lang="en-GB" altLang="en-US" sz="800"/>
          </a:p>
          <a:p>
            <a:pPr>
              <a:spcBef>
                <a:spcPts val="599"/>
              </a:spcBef>
              <a:buFontTx/>
              <a:buChar char="•"/>
            </a:pPr>
            <a:r>
              <a:rPr lang="en-GB" altLang="en-US" sz="800"/>
              <a:t> A sanitation system is a combination of technologies through which the products flow.</a:t>
            </a:r>
          </a:p>
          <a:p>
            <a:pPr>
              <a:spcBef>
                <a:spcPts val="599"/>
              </a:spcBef>
              <a:buFontTx/>
              <a:buChar char="•"/>
            </a:pPr>
            <a:r>
              <a:rPr lang="de-DE" altLang="en-US" sz="800">
                <a:ea typeface="SimSun" panose="02010600030101010101" pitchFamily="2" charset="-122"/>
              </a:rPr>
              <a:t> Technologies which  perform the same, or similar function, </a:t>
            </a:r>
            <a:br>
              <a:rPr lang="de-DE" altLang="en-US" sz="800">
                <a:ea typeface="SimSun" panose="02010600030101010101" pitchFamily="2" charset="-122"/>
              </a:rPr>
            </a:br>
            <a:r>
              <a:rPr lang="de-DE" altLang="en-US" sz="800">
                <a:ea typeface="SimSun" panose="02010600030101010101" pitchFamily="2" charset="-122"/>
              </a:rPr>
              <a:t>are grouped into „Functional Groups“</a:t>
            </a:r>
            <a:br>
              <a:rPr lang="de-DE" altLang="en-US" sz="800">
                <a:ea typeface="SimSun" panose="02010600030101010101" pitchFamily="2" charset="-122"/>
              </a:rPr>
            </a:br>
            <a:endParaRPr lang="en-GB" altLang="en-US" sz="800"/>
          </a:p>
          <a:p>
            <a:pPr>
              <a:spcBef>
                <a:spcPts val="599"/>
              </a:spcBef>
            </a:pPr>
            <a:r>
              <a:rPr lang="en-GB" altLang="en-US" sz="800" b="1"/>
              <a:t>Next slide:</a:t>
            </a:r>
            <a:r>
              <a:rPr lang="en-GB" altLang="en-US" sz="800"/>
              <a:t> </a:t>
            </a:r>
            <a:r>
              <a:rPr lang="de-CH" altLang="en-US" sz="800"/>
              <a:t>How can the Functional Groups be linked?</a:t>
            </a:r>
            <a:r>
              <a:rPr lang="en-GB" altLang="en-US" sz="800"/>
              <a:t/>
            </a:r>
            <a:br>
              <a:rPr lang="en-GB" altLang="en-US" sz="800"/>
            </a:br>
            <a:endParaRPr lang="en-GB" altLang="en-US" sz="800"/>
          </a:p>
          <a:p>
            <a:pPr>
              <a:spcBef>
                <a:spcPts val="599"/>
              </a:spcBef>
            </a:pPr>
            <a:r>
              <a:rPr lang="en-GB" altLang="en-US" sz="800" b="1"/>
              <a:t>Additional information &amp; questions:</a:t>
            </a:r>
          </a:p>
          <a:p>
            <a:pPr>
              <a:spcBef>
                <a:spcPts val="599"/>
              </a:spcBef>
              <a:buFontTx/>
              <a:buChar char="•"/>
            </a:pPr>
            <a:r>
              <a:rPr lang="en-GB" altLang="en-US" sz="800"/>
              <a:t> User interface describes the type of toilet, pedestal, pan or urinal the user comes in contact with. User interface also determines the final composition of the product, as it is the place where water is introduced in the system. Thus, the choice of user interface is often dependent on the availability of water.</a:t>
            </a:r>
          </a:p>
          <a:p>
            <a:pPr>
              <a:spcBef>
                <a:spcPts val="599"/>
              </a:spcBef>
              <a:buFontTx/>
              <a:buChar char="•"/>
            </a:pPr>
            <a:r>
              <a:rPr lang="en-GB" altLang="en-US" sz="800"/>
              <a:t> Collection and storage/treatment describes the ways of collecting and storing products generated at the user interface; storage often also performs some level of treatment.</a:t>
            </a:r>
          </a:p>
          <a:p>
            <a:pPr>
              <a:spcBef>
                <a:spcPts val="599"/>
              </a:spcBef>
              <a:buFontTx/>
              <a:buChar char="•"/>
            </a:pPr>
            <a:r>
              <a:rPr lang="en-GB" altLang="en-US" sz="800"/>
              <a:t> Conveyance describes the way in which products are moved from one process to another. Although products may need to be moved in various ways to reach the required process, the longest and most important gap lies between on-site storage and (semi-) centralised treatment. For the sake of simplicity, conveyance is thus limited to moving products at this point.</a:t>
            </a:r>
          </a:p>
          <a:p>
            <a:pPr>
              <a:spcBef>
                <a:spcPts val="599"/>
              </a:spcBef>
              <a:buFontTx/>
              <a:buChar char="•"/>
            </a:pPr>
            <a:r>
              <a:rPr lang="en-GB" altLang="en-US" sz="800"/>
              <a:t> (Semi-) centralised treatment refers to the treatment systems which, unlike those used on-site, are larger, require a greater inflow (that can usually not be met by just one family) and often more skilled operation.</a:t>
            </a:r>
          </a:p>
          <a:p>
            <a:pPr>
              <a:spcBef>
                <a:spcPts val="599"/>
              </a:spcBef>
              <a:buFontTx/>
              <a:buChar char="•"/>
            </a:pPr>
            <a:r>
              <a:rPr lang="en-GB" altLang="en-US" sz="800"/>
              <a:t> Reuse and disposal refers to the ways in which products are ultimately returned to the soil, either as harmless substances or useful resources. Furthermore, products can also be re-introduced into the system as new products. A typical example is the use of partially treated greywater used for toilet flushing.</a:t>
            </a:r>
          </a:p>
          <a:p>
            <a:pPr>
              <a:spcBef>
                <a:spcPts val="599"/>
              </a:spcBef>
              <a:buFontTx/>
              <a:buChar char="•"/>
            </a:pPr>
            <a:endParaRPr lang="en-GB" altLang="en-US" sz="800"/>
          </a:p>
          <a:p>
            <a:pPr>
              <a:spcBef>
                <a:spcPts val="599"/>
              </a:spcBef>
              <a:buFontTx/>
              <a:buChar char="•"/>
            </a:pPr>
            <a:r>
              <a:rPr lang="en-GB" altLang="en-US" sz="800"/>
              <a:t> Which processes are not required in certain sanitation systems?</a:t>
            </a:r>
            <a:endParaRPr lang="en-GB" altLang="en-US" sz="800">
              <a:solidFill>
                <a:srgbClr val="0000FF"/>
              </a:solidFill>
            </a:endParaRPr>
          </a:p>
          <a:p>
            <a:pPr>
              <a:spcBef>
                <a:spcPts val="599"/>
              </a:spcBef>
            </a:pPr>
            <a:endParaRPr lang="en-GB" altLang="en-US" sz="800" i="1"/>
          </a:p>
          <a:p>
            <a:pPr>
              <a:spcBef>
                <a:spcPts val="599"/>
              </a:spcBef>
              <a:buFontTx/>
              <a:buChar char="•"/>
            </a:pPr>
            <a:endParaRPr lang="en-GB" altLang="en-US" sz="800" i="1"/>
          </a:p>
          <a:p>
            <a:pPr eaLnBrk="1" hangingPunct="1"/>
            <a:endParaRPr lang="de-CH" altLang="en-US" sz="800" b="1"/>
          </a:p>
        </p:txBody>
      </p:sp>
    </p:spTree>
    <p:extLst>
      <p:ext uri="{BB962C8B-B14F-4D97-AF65-F5344CB8AC3E}">
        <p14:creationId xmlns:p14="http://schemas.microsoft.com/office/powerpoint/2010/main" val="3548966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Negative</a:t>
            </a:r>
            <a:r>
              <a:rPr lang="en-US" baseline="0" dirty="0" smtClean="0"/>
              <a:t> Effects? Human </a:t>
            </a:r>
            <a:r>
              <a:rPr lang="en-US" baseline="0" dirty="0" err="1" smtClean="0"/>
              <a:t>vs</a:t>
            </a:r>
            <a:r>
              <a:rPr lang="en-US" baseline="0" dirty="0" smtClean="0"/>
              <a:t> Ecological Health effects</a:t>
            </a:r>
            <a:endParaRPr lang="en-US" dirty="0"/>
          </a:p>
        </p:txBody>
      </p:sp>
      <p:sp>
        <p:nvSpPr>
          <p:cNvPr id="4" name="Slide Number Placeholder 3"/>
          <p:cNvSpPr>
            <a:spLocks noGrp="1"/>
          </p:cNvSpPr>
          <p:nvPr>
            <p:ph type="sldNum" sz="quarter" idx="10"/>
          </p:nvPr>
        </p:nvSpPr>
        <p:spPr/>
        <p:txBody>
          <a:bodyPr/>
          <a:lstStyle/>
          <a:p>
            <a:fld id="{597467F3-C736-47E1-B241-B1DEF83079A1}" type="slidenum">
              <a:rPr lang="en-US" smtClean="0"/>
              <a:pPr/>
              <a:t>80</a:t>
            </a:fld>
            <a:endParaRPr lang="en-US"/>
          </a:p>
        </p:txBody>
      </p:sp>
    </p:spTree>
    <p:extLst>
      <p:ext uri="{BB962C8B-B14F-4D97-AF65-F5344CB8AC3E}">
        <p14:creationId xmlns:p14="http://schemas.microsoft.com/office/powerpoint/2010/main" val="2346539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09381" indent="-272839" eaLnBrk="0" hangingPunct="0">
              <a:defRPr>
                <a:solidFill>
                  <a:schemeClr val="tx1"/>
                </a:solidFill>
                <a:latin typeface="Arial" panose="020B0604020202020204" pitchFamily="34" charset="0"/>
              </a:defRPr>
            </a:lvl2pPr>
            <a:lvl3pPr marL="1091355" indent="-218271" eaLnBrk="0" hangingPunct="0">
              <a:defRPr>
                <a:solidFill>
                  <a:schemeClr val="tx1"/>
                </a:solidFill>
                <a:latin typeface="Arial" panose="020B0604020202020204" pitchFamily="34" charset="0"/>
              </a:defRPr>
            </a:lvl3pPr>
            <a:lvl4pPr marL="1527898" indent="-218271" eaLnBrk="0" hangingPunct="0">
              <a:defRPr>
                <a:solidFill>
                  <a:schemeClr val="tx1"/>
                </a:solidFill>
                <a:latin typeface="Arial" panose="020B0604020202020204" pitchFamily="34" charset="0"/>
              </a:defRPr>
            </a:lvl4pPr>
            <a:lvl5pPr marL="1964440" indent="-218271" eaLnBrk="0" hangingPunct="0">
              <a:defRPr>
                <a:solidFill>
                  <a:schemeClr val="tx1"/>
                </a:solidFill>
                <a:latin typeface="Arial" panose="020B0604020202020204" pitchFamily="34" charset="0"/>
              </a:defRPr>
            </a:lvl5pPr>
            <a:lvl6pPr marL="2400982" indent="-218271" eaLnBrk="0" fontAlgn="base" hangingPunct="0">
              <a:spcBef>
                <a:spcPct val="0"/>
              </a:spcBef>
              <a:spcAft>
                <a:spcPct val="0"/>
              </a:spcAft>
              <a:defRPr>
                <a:solidFill>
                  <a:schemeClr val="tx1"/>
                </a:solidFill>
                <a:latin typeface="Arial" panose="020B0604020202020204" pitchFamily="34" charset="0"/>
              </a:defRPr>
            </a:lvl6pPr>
            <a:lvl7pPr marL="2837524" indent="-218271" eaLnBrk="0" fontAlgn="base" hangingPunct="0">
              <a:spcBef>
                <a:spcPct val="0"/>
              </a:spcBef>
              <a:spcAft>
                <a:spcPct val="0"/>
              </a:spcAft>
              <a:defRPr>
                <a:solidFill>
                  <a:schemeClr val="tx1"/>
                </a:solidFill>
                <a:latin typeface="Arial" panose="020B0604020202020204" pitchFamily="34" charset="0"/>
              </a:defRPr>
            </a:lvl7pPr>
            <a:lvl8pPr marL="3274066" indent="-218271" eaLnBrk="0" fontAlgn="base" hangingPunct="0">
              <a:spcBef>
                <a:spcPct val="0"/>
              </a:spcBef>
              <a:spcAft>
                <a:spcPct val="0"/>
              </a:spcAft>
              <a:defRPr>
                <a:solidFill>
                  <a:schemeClr val="tx1"/>
                </a:solidFill>
                <a:latin typeface="Arial" panose="020B0604020202020204" pitchFamily="34" charset="0"/>
              </a:defRPr>
            </a:lvl8pPr>
            <a:lvl9pPr marL="3710609" indent="-218271"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CFC24D-B2C6-454F-ACF4-315DFD1F4ED3}" type="slidenum">
              <a:rPr lang="en-US" altLang="en-US"/>
              <a:pPr eaLnBrk="1" hangingPunct="1"/>
              <a:t>82</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5033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56D6B-C9C5-4533-AD8F-FD557ECC5A7E}" type="slidenum">
              <a:rPr lang="en-US" altLang="en-US" smtClean="0">
                <a:latin typeface="Times New Roman" panose="02020603050405020304" pitchFamily="18" charset="0"/>
                <a:cs typeface="Arial" panose="020B0604020202020204" pitchFamily="34" charset="0"/>
              </a:rPr>
              <a:pPr/>
              <a:t>6</a:t>
            </a:fld>
            <a:endParaRPr lang="en-US" altLang="en-US" smtClean="0">
              <a:latin typeface="Times New Roman" panose="02020603050405020304" pitchFamily="18" charset="0"/>
              <a:cs typeface="Arial" panose="020B0604020202020204" pitchFamily="3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241015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CAFCC35-232B-4B73-875F-22AFCE0CEA54}" type="slidenum">
              <a:rPr lang="en-US" altLang="en-US" smtClean="0">
                <a:latin typeface="Times New Roman" panose="02020603050405020304" pitchFamily="18" charset="0"/>
                <a:cs typeface="Arial" panose="020B0604020202020204" pitchFamily="34" charset="0"/>
              </a:rPr>
              <a:pPr/>
              <a:t>7</a:t>
            </a:fld>
            <a:endParaRPr lang="en-US" altLang="en-US" smtClean="0">
              <a:latin typeface="Times New Roman" panose="02020603050405020304" pitchFamily="18" charset="0"/>
              <a:cs typeface="Arial" panose="020B060402020202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26505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10A29D6-E6BC-4777-A85F-3CD57AE3B179}" type="slidenum">
              <a:rPr lang="en-US" altLang="en-US" smtClean="0">
                <a:latin typeface="Times New Roman" panose="02020603050405020304" pitchFamily="18" charset="0"/>
                <a:cs typeface="Arial" panose="020B0604020202020204" pitchFamily="34" charset="0"/>
              </a:rPr>
              <a:pPr/>
              <a:t>10</a:t>
            </a:fld>
            <a:endParaRPr lang="en-US" altLang="en-US" smtClean="0">
              <a:latin typeface="Times New Roman" panose="02020603050405020304" pitchFamily="18" charset="0"/>
              <a:cs typeface="Arial" panose="020B0604020202020204" pitchFamily="3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37689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97C3AD-C47A-4BBA-B7C6-63E5F27ACC28}" type="slidenum">
              <a:rPr lang="en-US" altLang="en-US" smtClean="0">
                <a:latin typeface="Times New Roman" panose="02020603050405020304" pitchFamily="18" charset="0"/>
                <a:cs typeface="Arial" panose="020B0604020202020204" pitchFamily="34" charset="0"/>
              </a:rPr>
              <a:pPr/>
              <a:t>11</a:t>
            </a:fld>
            <a:endParaRPr lang="en-US" altLang="en-US" smtClean="0">
              <a:latin typeface="Times New Roman" panose="02020603050405020304" pitchFamily="18" charset="0"/>
              <a:cs typeface="Arial"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3476099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57238" indent="-290513">
              <a:defRPr sz="2400">
                <a:solidFill>
                  <a:schemeClr val="tx1"/>
                </a:solidFill>
                <a:latin typeface="Times New Roman" panose="02020603050405020304" pitchFamily="18" charset="0"/>
              </a:defRPr>
            </a:lvl2pPr>
            <a:lvl3pPr marL="1165225" indent="-231775">
              <a:defRPr sz="2400">
                <a:solidFill>
                  <a:schemeClr val="tx1"/>
                </a:solidFill>
                <a:latin typeface="Times New Roman" panose="02020603050405020304" pitchFamily="18" charset="0"/>
              </a:defRPr>
            </a:lvl3pPr>
            <a:lvl4pPr marL="1631950" indent="-231775">
              <a:defRPr sz="2400">
                <a:solidFill>
                  <a:schemeClr val="tx1"/>
                </a:solidFill>
                <a:latin typeface="Times New Roman" panose="02020603050405020304" pitchFamily="18" charset="0"/>
              </a:defRPr>
            </a:lvl4pPr>
            <a:lvl5pPr marL="2098675" indent="-231775">
              <a:defRPr sz="2400">
                <a:solidFill>
                  <a:schemeClr val="tx1"/>
                </a:solidFill>
                <a:latin typeface="Times New Roman" panose="02020603050405020304" pitchFamily="18" charset="0"/>
              </a:defRPr>
            </a:lvl5pPr>
            <a:lvl6pPr marL="2555875" indent="-231775" eaLnBrk="0" fontAlgn="base" hangingPunct="0">
              <a:spcBef>
                <a:spcPct val="0"/>
              </a:spcBef>
              <a:spcAft>
                <a:spcPct val="0"/>
              </a:spcAft>
              <a:defRPr sz="2400">
                <a:solidFill>
                  <a:schemeClr val="tx1"/>
                </a:solidFill>
                <a:latin typeface="Times New Roman" panose="02020603050405020304" pitchFamily="18" charset="0"/>
              </a:defRPr>
            </a:lvl6pPr>
            <a:lvl7pPr marL="3013075" indent="-231775" eaLnBrk="0" fontAlgn="base" hangingPunct="0">
              <a:spcBef>
                <a:spcPct val="0"/>
              </a:spcBef>
              <a:spcAft>
                <a:spcPct val="0"/>
              </a:spcAft>
              <a:defRPr sz="2400">
                <a:solidFill>
                  <a:schemeClr val="tx1"/>
                </a:solidFill>
                <a:latin typeface="Times New Roman" panose="02020603050405020304" pitchFamily="18" charset="0"/>
              </a:defRPr>
            </a:lvl7pPr>
            <a:lvl8pPr marL="3470275" indent="-231775" eaLnBrk="0" fontAlgn="base" hangingPunct="0">
              <a:spcBef>
                <a:spcPct val="0"/>
              </a:spcBef>
              <a:spcAft>
                <a:spcPct val="0"/>
              </a:spcAft>
              <a:defRPr sz="2400">
                <a:solidFill>
                  <a:schemeClr val="tx1"/>
                </a:solidFill>
                <a:latin typeface="Times New Roman" panose="02020603050405020304" pitchFamily="18" charset="0"/>
              </a:defRPr>
            </a:lvl8pPr>
            <a:lvl9pPr marL="3927475" indent="-231775" eaLnBrk="0" fontAlgn="base" hangingPunct="0">
              <a:spcBef>
                <a:spcPct val="0"/>
              </a:spcBef>
              <a:spcAft>
                <a:spcPct val="0"/>
              </a:spcAft>
              <a:defRPr sz="2400">
                <a:solidFill>
                  <a:schemeClr val="tx1"/>
                </a:solidFill>
                <a:latin typeface="Times New Roman" panose="02020603050405020304" pitchFamily="18" charset="0"/>
              </a:defRPr>
            </a:lvl9pPr>
          </a:lstStyle>
          <a:p>
            <a:fld id="{B36D416D-55FC-42AA-9893-F5F414E5365B}" type="slidenum">
              <a:rPr lang="en-US" altLang="en-US" sz="1200"/>
              <a:pPr/>
              <a:t>18</a:t>
            </a:fld>
            <a:endParaRPr lang="en-US" altLang="en-US" sz="12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8238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F70EB3-54C4-4E7B-98CD-23918B1358F9}"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116559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70EB3-54C4-4E7B-98CD-23918B1358F9}"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2637117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70EB3-54C4-4E7B-98CD-23918B1358F9}"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366300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18834" y="361951"/>
            <a:ext cx="9110133" cy="3016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529418" y="1112838"/>
            <a:ext cx="9110133" cy="1614487"/>
          </a:xfrm>
        </p:spPr>
        <p:txBody>
          <a:bodyPr/>
          <a:lstStyle/>
          <a:p>
            <a:pPr lvl="0"/>
            <a:endParaRPr lang="en-US" noProof="0" smtClean="0"/>
          </a:p>
        </p:txBody>
      </p:sp>
      <p:sp>
        <p:nvSpPr>
          <p:cNvPr id="4" name="Rectangle 7"/>
          <p:cNvSpPr>
            <a:spLocks noGrp="1" noChangeArrowheads="1"/>
          </p:cNvSpPr>
          <p:nvPr>
            <p:ph type="dt" sz="half" idx="10"/>
          </p:nvPr>
        </p:nvSpPr>
        <p:spPr>
          <a:ln/>
        </p:spPr>
        <p:txBody>
          <a:bodyPr/>
          <a:lstStyle>
            <a:lvl1pPr>
              <a:defRPr/>
            </a:lvl1pPr>
          </a:lstStyle>
          <a:p>
            <a:pPr>
              <a:defRPr/>
            </a:pPr>
            <a:r>
              <a:rPr lang="en-GB"/>
              <a:t>Sandec Training Tool</a:t>
            </a:r>
          </a:p>
        </p:txBody>
      </p:sp>
      <p:sp>
        <p:nvSpPr>
          <p:cNvPr id="5" name="Rectangle 8"/>
          <p:cNvSpPr>
            <a:spLocks noGrp="1" noChangeArrowheads="1"/>
          </p:cNvSpPr>
          <p:nvPr>
            <p:ph type="sldNum" sz="quarter" idx="11"/>
          </p:nvPr>
        </p:nvSpPr>
        <p:spPr>
          <a:ln/>
        </p:spPr>
        <p:txBody>
          <a:bodyPr/>
          <a:lstStyle>
            <a:lvl1pPr>
              <a:defRPr/>
            </a:lvl1pPr>
          </a:lstStyle>
          <a:p>
            <a:fld id="{6D107362-5A5E-48DD-9578-0BB61F964303}" type="slidenum">
              <a:rPr lang="en-GB" altLang="en-US"/>
              <a:pPr/>
              <a:t>‹#›</a:t>
            </a:fld>
            <a:endParaRPr lang="en-GB" altLang="en-US"/>
          </a:p>
        </p:txBody>
      </p:sp>
    </p:spTree>
    <p:extLst>
      <p:ext uri="{BB962C8B-B14F-4D97-AF65-F5344CB8AC3E}">
        <p14:creationId xmlns:p14="http://schemas.microsoft.com/office/powerpoint/2010/main" val="160895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98FA55C-1E45-49D5-9583-C11593656A07}" type="slidenum">
              <a:rPr lang="en-US" altLang="en-US"/>
              <a:pPr>
                <a:defRPr/>
              </a:pPr>
              <a:t>‹#›</a:t>
            </a:fld>
            <a:endParaRPr lang="en-US" altLang="en-US"/>
          </a:p>
        </p:txBody>
      </p:sp>
    </p:spTree>
    <p:extLst>
      <p:ext uri="{BB962C8B-B14F-4D97-AF65-F5344CB8AC3E}">
        <p14:creationId xmlns:p14="http://schemas.microsoft.com/office/powerpoint/2010/main" val="1207462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3A92507-9783-433E-B64F-A486E11DD356}" type="slidenum">
              <a:rPr lang="en-US" altLang="en-US"/>
              <a:pPr>
                <a:defRPr/>
              </a:pPr>
              <a:t>‹#›</a:t>
            </a:fld>
            <a:endParaRPr lang="en-US" altLang="en-US"/>
          </a:p>
        </p:txBody>
      </p:sp>
    </p:spTree>
    <p:extLst>
      <p:ext uri="{BB962C8B-B14F-4D97-AF65-F5344CB8AC3E}">
        <p14:creationId xmlns:p14="http://schemas.microsoft.com/office/powerpoint/2010/main" val="459595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F70EB3-54C4-4E7B-98CD-23918B1358F9}"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17281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F70EB3-54C4-4E7B-98CD-23918B1358F9}"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128913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F70EB3-54C4-4E7B-98CD-23918B1358F9}"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23686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F70EB3-54C4-4E7B-98CD-23918B1358F9}" type="datetimeFigureOut">
              <a:rPr lang="en-US" smtClean="0"/>
              <a:t>4/12/2018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1757321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F70EB3-54C4-4E7B-98CD-23918B1358F9}" type="datetimeFigureOut">
              <a:rPr lang="en-US" smtClean="0"/>
              <a:t>4/12/2018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331239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F70EB3-54C4-4E7B-98CD-23918B1358F9}" type="datetimeFigureOut">
              <a:rPr lang="en-US" smtClean="0"/>
              <a:t>4/12/2018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3935198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70EB3-54C4-4E7B-98CD-23918B1358F9}"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3256180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F70EB3-54C4-4E7B-98CD-23918B1358F9}"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DC50CE-5B73-42A3-983F-236124350027}" type="slidenum">
              <a:rPr lang="en-US" smtClean="0"/>
              <a:t>‹#›</a:t>
            </a:fld>
            <a:endParaRPr lang="en-US"/>
          </a:p>
        </p:txBody>
      </p:sp>
    </p:spTree>
    <p:extLst>
      <p:ext uri="{BB962C8B-B14F-4D97-AF65-F5344CB8AC3E}">
        <p14:creationId xmlns:p14="http://schemas.microsoft.com/office/powerpoint/2010/main" val="2664203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F70EB3-54C4-4E7B-98CD-23918B1358F9}" type="datetimeFigureOut">
              <a:rPr lang="en-US" smtClean="0"/>
              <a:t>4/12/2018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C50CE-5B73-42A3-983F-236124350027}" type="slidenum">
              <a:rPr lang="en-US" smtClean="0"/>
              <a:t>‹#›</a:t>
            </a:fld>
            <a:endParaRPr lang="en-US"/>
          </a:p>
        </p:txBody>
      </p:sp>
    </p:spTree>
    <p:extLst>
      <p:ext uri="{BB962C8B-B14F-4D97-AF65-F5344CB8AC3E}">
        <p14:creationId xmlns:p14="http://schemas.microsoft.com/office/powerpoint/2010/main" val="3746895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18.emf"/><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3.png"/><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3.png"/><Relationship Id="rId4"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youtube.com/watch?v=-7GK1HXwCtE" TargetMode="External"/><Relationship Id="rId4" Type="http://schemas.openxmlformats.org/officeDocument/2006/relationships/hyperlink" Target="https://www.youtube.com/watch?v=tuD-ST5B3QA"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image" Target="../media/image7.wmf"/></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doi.org/10.1021/es2014264"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Collection of slides for Prelim review</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0747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z="4000"/>
              <a:t>Of course, </a:t>
            </a:r>
            <a:r>
              <a:rPr lang="el-GR" altLang="en-US" sz="4000">
                <a:latin typeface="Times New Roman" panose="02020603050405020304" pitchFamily="18" charset="0"/>
                <a:cs typeface="Times New Roman" panose="02020603050405020304" pitchFamily="18" charset="0"/>
              </a:rPr>
              <a:t>Δ</a:t>
            </a:r>
            <a:r>
              <a:rPr lang="en-US" altLang="en-US" sz="4000">
                <a:latin typeface="Times New Roman" panose="02020603050405020304" pitchFamily="18" charset="0"/>
                <a:cs typeface="Times New Roman" panose="02020603050405020304" pitchFamily="18" charset="0"/>
              </a:rPr>
              <a:t>G </a:t>
            </a:r>
            <a:r>
              <a:rPr lang="en-US" altLang="en-US" sz="4000"/>
              <a:t>values vary from standard values if…</a:t>
            </a:r>
          </a:p>
        </p:txBody>
      </p:sp>
      <p:sp>
        <p:nvSpPr>
          <p:cNvPr id="87043" name="Rectangle 3"/>
          <p:cNvSpPr>
            <a:spLocks noGrp="1" noChangeArrowheads="1"/>
          </p:cNvSpPr>
          <p:nvPr>
            <p:ph type="body" sz="half" idx="1"/>
          </p:nvPr>
        </p:nvSpPr>
        <p:spPr>
          <a:xfrm>
            <a:off x="1981201" y="1600201"/>
            <a:ext cx="7961313" cy="4525963"/>
          </a:xfrm>
        </p:spPr>
        <p:txBody>
          <a:bodyPr/>
          <a:lstStyle/>
          <a:p>
            <a:pPr>
              <a:defRPr/>
            </a:pPr>
            <a:r>
              <a:rPr lang="en-US" altLang="en-US" sz="2400" dirty="0"/>
              <a:t>… you are far from “standard” conditions of pH7, 1 M all aqueous solutes and 1 </a:t>
            </a:r>
            <a:r>
              <a:rPr lang="en-US" altLang="en-US" sz="2400" dirty="0" err="1"/>
              <a:t>atm</a:t>
            </a:r>
            <a:r>
              <a:rPr lang="en-US" altLang="en-US" sz="2400" dirty="0"/>
              <a:t> of all gaseous compounds, 298K</a:t>
            </a:r>
          </a:p>
          <a:p>
            <a:pPr>
              <a:defRPr/>
            </a:pPr>
            <a:r>
              <a:rPr lang="en-US" altLang="en-US" sz="2400" dirty="0"/>
              <a:t>Correction term can be key:</a:t>
            </a:r>
          </a:p>
          <a:p>
            <a:pPr>
              <a:defRPr/>
            </a:pPr>
            <a:endParaRPr lang="en-US" altLang="en-US" sz="2400" dirty="0"/>
          </a:p>
          <a:p>
            <a:pPr>
              <a:defRPr/>
            </a:pPr>
            <a:endParaRPr lang="en-US" altLang="en-US" sz="2400" dirty="0"/>
          </a:p>
          <a:p>
            <a:pPr marL="0" indent="0">
              <a:buNone/>
              <a:defRPr/>
            </a:pPr>
            <a:endParaRPr lang="en-US" altLang="en-US" sz="2400" dirty="0"/>
          </a:p>
        </p:txBody>
      </p:sp>
      <p:graphicFrame>
        <p:nvGraphicFramePr>
          <p:cNvPr id="67588" name="Object 4"/>
          <p:cNvGraphicFramePr>
            <a:graphicFrameLocks noGrp="1" noChangeAspect="1"/>
          </p:cNvGraphicFramePr>
          <p:nvPr>
            <p:ph sz="half" idx="2"/>
          </p:nvPr>
        </p:nvGraphicFramePr>
        <p:xfrm>
          <a:off x="2513014" y="3455989"/>
          <a:ext cx="7970837" cy="403225"/>
        </p:xfrm>
        <a:graphic>
          <a:graphicData uri="http://schemas.openxmlformats.org/presentationml/2006/ole">
            <mc:AlternateContent xmlns:mc="http://schemas.openxmlformats.org/markup-compatibility/2006">
              <mc:Choice xmlns:v="urn:schemas-microsoft-com:vml" Requires="v">
                <p:oleObj spid="_x0000_s2055" name="Equation" r:id="rId4" imgW="4495800" imgH="228600" progId="Equation.DSMT4">
                  <p:embed/>
                </p:oleObj>
              </mc:Choice>
              <mc:Fallback>
                <p:oleObj name="Equation" r:id="rId4" imgW="44958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3014" y="3455989"/>
                        <a:ext cx="7970837"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75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701" y="4165601"/>
            <a:ext cx="3668713"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9245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t="9583"/>
          <a:stretch>
            <a:fillRect/>
          </a:stretch>
        </p:blipFill>
        <p:spPr bwMode="auto">
          <a:xfrm>
            <a:off x="1524000" y="0"/>
            <a:ext cx="9213850" cy="247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5" name="Picture 3"/>
          <p:cNvPicPr>
            <a:picLocks noChangeAspect="1" noChangeArrowheads="1"/>
          </p:cNvPicPr>
          <p:nvPr/>
        </p:nvPicPr>
        <p:blipFill>
          <a:blip r:embed="rId4">
            <a:extLst>
              <a:ext uri="{28A0092B-C50C-407E-A947-70E740481C1C}">
                <a14:useLocalDpi xmlns:a14="http://schemas.microsoft.com/office/drawing/2010/main" val="0"/>
              </a:ext>
            </a:extLst>
          </a:blip>
          <a:srcRect t="4408"/>
          <a:stretch>
            <a:fillRect/>
          </a:stretch>
        </p:blipFill>
        <p:spPr bwMode="auto">
          <a:xfrm>
            <a:off x="3349625" y="2371726"/>
            <a:ext cx="5100638"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6" name="Text Box 4"/>
          <p:cNvSpPr txBox="1">
            <a:spLocks noChangeArrowheads="1"/>
          </p:cNvSpPr>
          <p:nvPr/>
        </p:nvSpPr>
        <p:spPr bwMode="auto">
          <a:xfrm>
            <a:off x="7410450" y="6491289"/>
            <a:ext cx="40122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Fennell et al., ES&amp;T, 1997&amp;98</a:t>
            </a:r>
          </a:p>
        </p:txBody>
      </p:sp>
    </p:spTree>
    <p:extLst>
      <p:ext uri="{BB962C8B-B14F-4D97-AF65-F5344CB8AC3E}">
        <p14:creationId xmlns:p14="http://schemas.microsoft.com/office/powerpoint/2010/main" val="2118548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4134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Functional Categories of Enzymes by the E.C. numbering system</a:t>
            </a:r>
            <a:endParaRPr lang="en-US" dirty="0"/>
          </a:p>
        </p:txBody>
      </p:sp>
      <p:pic>
        <p:nvPicPr>
          <p:cNvPr id="4" name="Content Placeholder 3"/>
          <p:cNvPicPr>
            <a:picLocks noGrp="1" noChangeAspect="1"/>
          </p:cNvPicPr>
          <p:nvPr>
            <p:ph idx="1"/>
          </p:nvPr>
        </p:nvPicPr>
        <p:blipFill>
          <a:blip r:embed="rId2"/>
          <a:stretch>
            <a:fillRect/>
          </a:stretch>
        </p:blipFill>
        <p:spPr>
          <a:xfrm>
            <a:off x="260247" y="1690688"/>
            <a:ext cx="7895919" cy="4351338"/>
          </a:xfrm>
          <a:prstGeom prst="rect">
            <a:avLst/>
          </a:prstGeom>
        </p:spPr>
      </p:pic>
    </p:spTree>
    <p:extLst>
      <p:ext uri="{BB962C8B-B14F-4D97-AF65-F5344CB8AC3E}">
        <p14:creationId xmlns:p14="http://schemas.microsoft.com/office/powerpoint/2010/main" val="21244571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Functional Categories of Enzymes by the E.C. numbering system</a:t>
            </a:r>
            <a:endParaRPr lang="en-US" dirty="0"/>
          </a:p>
        </p:txBody>
      </p:sp>
      <p:pic>
        <p:nvPicPr>
          <p:cNvPr id="3" name="Picture 2"/>
          <p:cNvPicPr>
            <a:picLocks noChangeAspect="1"/>
          </p:cNvPicPr>
          <p:nvPr/>
        </p:nvPicPr>
        <p:blipFill>
          <a:blip r:embed="rId2"/>
          <a:stretch>
            <a:fillRect/>
          </a:stretch>
        </p:blipFill>
        <p:spPr>
          <a:xfrm>
            <a:off x="324464" y="1543791"/>
            <a:ext cx="6592530" cy="3421346"/>
          </a:xfrm>
          <a:prstGeom prst="rect">
            <a:avLst/>
          </a:prstGeom>
        </p:spPr>
      </p:pic>
      <p:pic>
        <p:nvPicPr>
          <p:cNvPr id="7" name="Picture 6"/>
          <p:cNvPicPr>
            <a:picLocks noChangeAspect="1"/>
          </p:cNvPicPr>
          <p:nvPr/>
        </p:nvPicPr>
        <p:blipFill>
          <a:blip r:embed="rId3"/>
          <a:stretch>
            <a:fillRect/>
          </a:stretch>
        </p:blipFill>
        <p:spPr>
          <a:xfrm>
            <a:off x="5273419" y="3377381"/>
            <a:ext cx="6790849" cy="2925941"/>
          </a:xfrm>
          <a:prstGeom prst="rect">
            <a:avLst/>
          </a:prstGeom>
        </p:spPr>
      </p:pic>
    </p:spTree>
    <p:extLst>
      <p:ext uri="{BB962C8B-B14F-4D97-AF65-F5344CB8AC3E}">
        <p14:creationId xmlns:p14="http://schemas.microsoft.com/office/powerpoint/2010/main" val="39776148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Kinetics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78271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209800" y="76200"/>
            <a:ext cx="7772400" cy="1143000"/>
          </a:xfrm>
        </p:spPr>
        <p:txBody>
          <a:bodyPr/>
          <a:lstStyle/>
          <a:p>
            <a:r>
              <a:rPr lang="en-US" altLang="en-US" smtClean="0"/>
              <a:t>Reactor types</a:t>
            </a:r>
          </a:p>
        </p:txBody>
      </p:sp>
      <p:sp>
        <p:nvSpPr>
          <p:cNvPr id="45059" name="Content Placeholder 2"/>
          <p:cNvSpPr>
            <a:spLocks noGrp="1"/>
          </p:cNvSpPr>
          <p:nvPr>
            <p:ph idx="1"/>
          </p:nvPr>
        </p:nvSpPr>
        <p:spPr/>
        <p:txBody>
          <a:bodyPr/>
          <a:lstStyle/>
          <a:p>
            <a:endParaRPr lang="en-US" altLang="en-US" smtClean="0"/>
          </a:p>
        </p:txBody>
      </p:sp>
      <p:pic>
        <p:nvPicPr>
          <p:cNvPr id="45060"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990601"/>
            <a:ext cx="4795838" cy="554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023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667000" y="101600"/>
            <a:ext cx="7772400" cy="1143000"/>
          </a:xfrm>
        </p:spPr>
        <p:txBody>
          <a:bodyPr/>
          <a:lstStyle/>
          <a:p>
            <a:r>
              <a:rPr lang="en-US" altLang="en-US" smtClean="0"/>
              <a:t>CSTR S and Xa equations</a:t>
            </a:r>
          </a:p>
        </p:txBody>
      </p:sp>
      <p:sp>
        <p:nvSpPr>
          <p:cNvPr id="46083" name="Content Placeholder 2"/>
          <p:cNvSpPr>
            <a:spLocks noGrp="1"/>
          </p:cNvSpPr>
          <p:nvPr>
            <p:ph idx="1"/>
          </p:nvPr>
        </p:nvSpPr>
        <p:spPr/>
        <p:txBody>
          <a:bodyPr/>
          <a:lstStyle/>
          <a:p>
            <a:endParaRPr lang="en-US" altLang="en-US" smtClean="0"/>
          </a:p>
        </p:txBody>
      </p:sp>
      <p:pic>
        <p:nvPicPr>
          <p:cNvPr id="46084" name="Picture 3"/>
          <p:cNvPicPr>
            <a:picLocks noChangeAspect="1"/>
          </p:cNvPicPr>
          <p:nvPr/>
        </p:nvPicPr>
        <p:blipFill>
          <a:blip r:embed="rId2" cstate="print">
            <a:extLst>
              <a:ext uri="{28A0092B-C50C-407E-A947-70E740481C1C}">
                <a14:useLocalDpi xmlns:a14="http://schemas.microsoft.com/office/drawing/2010/main" val="0"/>
              </a:ext>
            </a:extLst>
          </a:blip>
          <a:srcRect l="36862" t="2200" r="38988" b="78004"/>
          <a:stretch>
            <a:fillRect/>
          </a:stretch>
        </p:blipFill>
        <p:spPr bwMode="auto">
          <a:xfrm>
            <a:off x="392614" y="558800"/>
            <a:ext cx="1447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1479550"/>
            <a:ext cx="6135688"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5"/>
          <p:cNvSpPr>
            <a:spLocks noChangeArrowheads="1"/>
          </p:cNvSpPr>
          <p:nvPr/>
        </p:nvSpPr>
        <p:spPr bwMode="auto">
          <a:xfrm>
            <a:off x="4876800" y="2743200"/>
            <a:ext cx="2133600" cy="1143000"/>
          </a:xfrm>
          <a:prstGeom prst="rect">
            <a:avLst/>
          </a:prstGeom>
          <a:solidFill>
            <a:schemeClr val="accent1">
              <a:alpha val="14117"/>
            </a:schemeClr>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extLst>
      <p:ext uri="{BB962C8B-B14F-4D97-AF65-F5344CB8AC3E}">
        <p14:creationId xmlns:p14="http://schemas.microsoft.com/office/powerpoint/2010/main" val="3199054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6"/>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1447801" y="1725614"/>
            <a:ext cx="6378575" cy="4803775"/>
          </a:xfrm>
          <a:noFill/>
        </p:spPr>
      </p:pic>
      <p:sp>
        <p:nvSpPr>
          <p:cNvPr id="47107" name="Text Box 7"/>
          <p:cNvSpPr txBox="1">
            <a:spLocks noChangeArrowheads="1"/>
          </p:cNvSpPr>
          <p:nvPr/>
        </p:nvSpPr>
        <p:spPr bwMode="auto">
          <a:xfrm>
            <a:off x="3844925" y="422276"/>
            <a:ext cx="3467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a:t>CSTR continued: Washout</a:t>
            </a:r>
          </a:p>
        </p:txBody>
      </p:sp>
      <p:pic>
        <p:nvPicPr>
          <p:cNvPr id="47108" name="Picture 3"/>
          <p:cNvPicPr>
            <a:picLocks noChangeAspect="1"/>
          </p:cNvPicPr>
          <p:nvPr/>
        </p:nvPicPr>
        <p:blipFill>
          <a:blip r:embed="rId4" cstate="print">
            <a:extLst>
              <a:ext uri="{28A0092B-C50C-407E-A947-70E740481C1C}">
                <a14:useLocalDpi xmlns:a14="http://schemas.microsoft.com/office/drawing/2010/main" val="0"/>
              </a:ext>
            </a:extLst>
          </a:blip>
          <a:srcRect l="2721" t="63721"/>
          <a:stretch>
            <a:fillRect/>
          </a:stretch>
        </p:blipFill>
        <p:spPr bwMode="auto">
          <a:xfrm>
            <a:off x="5029200" y="990601"/>
            <a:ext cx="5449888"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0987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CSTR with significant influent biomass (X</a:t>
            </a:r>
            <a:r>
              <a:rPr lang="en-US" altLang="en-US" baseline="-25000" smtClean="0"/>
              <a:t>a</a:t>
            </a:r>
            <a:r>
              <a:rPr lang="en-US" altLang="en-US" baseline="30000" smtClean="0"/>
              <a:t>0</a:t>
            </a:r>
            <a:r>
              <a:rPr lang="en-US" altLang="en-US" smtClean="0"/>
              <a:t>)</a:t>
            </a:r>
          </a:p>
        </p:txBody>
      </p:sp>
      <p:sp>
        <p:nvSpPr>
          <p:cNvPr id="49155" name="Content Placeholder 2"/>
          <p:cNvSpPr>
            <a:spLocks noGrp="1"/>
          </p:cNvSpPr>
          <p:nvPr>
            <p:ph idx="1"/>
          </p:nvPr>
        </p:nvSpPr>
        <p:spPr/>
        <p:txBody>
          <a:bodyPr/>
          <a:lstStyle/>
          <a:p>
            <a:endParaRPr lang="en-US" altLang="en-US" smtClean="0"/>
          </a:p>
        </p:txBody>
      </p:sp>
      <p:pic>
        <p:nvPicPr>
          <p:cNvPr id="491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90800"/>
            <a:ext cx="91440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6" y="4989514"/>
            <a:ext cx="70326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356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447800"/>
            <a:ext cx="47720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1143000"/>
            <a:ext cx="4022725"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4"/>
          <p:cNvSpPr txBox="1">
            <a:spLocks noChangeArrowheads="1"/>
          </p:cNvSpPr>
          <p:nvPr/>
        </p:nvSpPr>
        <p:spPr bwMode="auto">
          <a:xfrm>
            <a:off x="1524000" y="6491288"/>
            <a:ext cx="354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From CEE451 reader Chapter 17</a:t>
            </a:r>
          </a:p>
        </p:txBody>
      </p:sp>
      <p:sp>
        <p:nvSpPr>
          <p:cNvPr id="11269" name="Rectangle 5"/>
          <p:cNvSpPr>
            <a:spLocks noGrp="1" noChangeArrowheads="1"/>
          </p:cNvSpPr>
          <p:nvPr>
            <p:ph type="title"/>
          </p:nvPr>
        </p:nvSpPr>
        <p:spPr>
          <a:xfrm>
            <a:off x="2209800" y="0"/>
            <a:ext cx="7772400" cy="1143000"/>
          </a:xfrm>
        </p:spPr>
        <p:txBody>
          <a:bodyPr/>
          <a:lstStyle/>
          <a:p>
            <a:r>
              <a:rPr lang="en-US" altLang="en-US" sz="3200"/>
              <a:t>ATP &amp; NADH as common currencies of energy and electrons, respectively</a:t>
            </a:r>
          </a:p>
        </p:txBody>
      </p:sp>
    </p:spTree>
    <p:extLst>
      <p:ext uri="{BB962C8B-B14F-4D97-AF65-F5344CB8AC3E}">
        <p14:creationId xmlns:p14="http://schemas.microsoft.com/office/powerpoint/2010/main" val="33646566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endParaRPr lang="en-US" altLang="en-US" smtClean="0"/>
          </a:p>
        </p:txBody>
      </p:sp>
      <p:sp>
        <p:nvSpPr>
          <p:cNvPr id="50179" name="Content Placeholder 2"/>
          <p:cNvSpPr>
            <a:spLocks noGrp="1"/>
          </p:cNvSpPr>
          <p:nvPr>
            <p:ph idx="1"/>
          </p:nvPr>
        </p:nvSpPr>
        <p:spPr/>
        <p:txBody>
          <a:bodyPr/>
          <a:lstStyle/>
          <a:p>
            <a:endParaRPr lang="en-US" altLang="en-US" smtClean="0"/>
          </a:p>
        </p:txBody>
      </p:sp>
      <p:pic>
        <p:nvPicPr>
          <p:cNvPr id="5018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9314" y="225425"/>
            <a:ext cx="7953375" cy="640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1491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p:cNvSpPr>
            <a:spLocks noGrp="1"/>
          </p:cNvSpPr>
          <p:nvPr>
            <p:ph type="title"/>
          </p:nvPr>
        </p:nvSpPr>
        <p:spPr>
          <a:xfrm>
            <a:off x="1981200" y="-266700"/>
            <a:ext cx="8229600" cy="1143000"/>
          </a:xfrm>
        </p:spPr>
        <p:txBody>
          <a:bodyPr/>
          <a:lstStyle/>
          <a:p>
            <a:r>
              <a:rPr lang="en-US" altLang="en-US" smtClean="0"/>
              <a:t>Batch and PFRs </a:t>
            </a:r>
            <a:br>
              <a:rPr lang="en-US" altLang="en-US" smtClean="0"/>
            </a:br>
            <a:r>
              <a:rPr lang="en-US" altLang="en-US" sz="3200"/>
              <a:t>(assuming negligible decay)</a:t>
            </a:r>
            <a:endParaRPr lang="en-US" altLang="en-US" smtClean="0"/>
          </a:p>
        </p:txBody>
      </p:sp>
      <p:sp>
        <p:nvSpPr>
          <p:cNvPr id="51203" name="Text Placeholder 3"/>
          <p:cNvSpPr>
            <a:spLocks noGrp="1"/>
          </p:cNvSpPr>
          <p:nvPr>
            <p:ph type="body" idx="1"/>
          </p:nvPr>
        </p:nvSpPr>
        <p:spPr/>
        <p:txBody>
          <a:bodyPr/>
          <a:lstStyle/>
          <a:p>
            <a:endParaRPr lang="en-US" altLang="en-US" smtClean="0"/>
          </a:p>
        </p:txBody>
      </p:sp>
      <p:sp>
        <p:nvSpPr>
          <p:cNvPr id="51204" name="Content Placeholder 4"/>
          <p:cNvSpPr>
            <a:spLocks noGrp="1"/>
          </p:cNvSpPr>
          <p:nvPr>
            <p:ph sz="half" idx="2"/>
          </p:nvPr>
        </p:nvSpPr>
        <p:spPr/>
        <p:txBody>
          <a:bodyPr/>
          <a:lstStyle/>
          <a:p>
            <a:endParaRPr lang="en-US" altLang="en-US" smtClean="0"/>
          </a:p>
        </p:txBody>
      </p:sp>
      <p:sp>
        <p:nvSpPr>
          <p:cNvPr id="51205" name="Text Placeholder 5"/>
          <p:cNvSpPr>
            <a:spLocks noGrp="1"/>
          </p:cNvSpPr>
          <p:nvPr>
            <p:ph type="body" sz="quarter" idx="3"/>
          </p:nvPr>
        </p:nvSpPr>
        <p:spPr/>
        <p:txBody>
          <a:bodyPr/>
          <a:lstStyle/>
          <a:p>
            <a:endParaRPr lang="en-US" altLang="en-US" smtClean="0"/>
          </a:p>
        </p:txBody>
      </p:sp>
      <p:sp>
        <p:nvSpPr>
          <p:cNvPr id="51206" name="Content Placeholder 6"/>
          <p:cNvSpPr>
            <a:spLocks noGrp="1"/>
          </p:cNvSpPr>
          <p:nvPr>
            <p:ph sz="quarter" idx="4"/>
          </p:nvPr>
        </p:nvSpPr>
        <p:spPr/>
        <p:txBody>
          <a:bodyPr/>
          <a:lstStyle/>
          <a:p>
            <a:endParaRPr lang="en-US" altLang="en-US" smtClean="0"/>
          </a:p>
        </p:txBody>
      </p:sp>
      <p:pic>
        <p:nvPicPr>
          <p:cNvPr id="51207" name="Picture 7"/>
          <p:cNvPicPr>
            <a:picLocks noChangeAspect="1"/>
          </p:cNvPicPr>
          <p:nvPr/>
        </p:nvPicPr>
        <p:blipFill>
          <a:blip r:embed="rId2" cstate="print">
            <a:extLst>
              <a:ext uri="{28A0092B-C50C-407E-A947-70E740481C1C}">
                <a14:useLocalDpi xmlns:a14="http://schemas.microsoft.com/office/drawing/2010/main" val="0"/>
              </a:ext>
            </a:extLst>
          </a:blip>
          <a:srcRect l="15889" t="4124" r="63457" b="80753"/>
          <a:stretch>
            <a:fillRect/>
          </a:stretch>
        </p:blipFill>
        <p:spPr bwMode="auto">
          <a:xfrm>
            <a:off x="2903538" y="812801"/>
            <a:ext cx="158115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417764"/>
            <a:ext cx="44196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11"/>
          <p:cNvPicPr>
            <a:picLocks noChangeAspect="1"/>
          </p:cNvPicPr>
          <p:nvPr/>
        </p:nvPicPr>
        <p:blipFill>
          <a:blip r:embed="rId4" cstate="print">
            <a:extLst>
              <a:ext uri="{28A0092B-C50C-407E-A947-70E740481C1C}">
                <a14:useLocalDpi xmlns:a14="http://schemas.microsoft.com/office/drawing/2010/main" val="0"/>
              </a:ext>
            </a:extLst>
          </a:blip>
          <a:srcRect r="3358"/>
          <a:stretch>
            <a:fillRect/>
          </a:stretch>
        </p:blipFill>
        <p:spPr bwMode="auto">
          <a:xfrm>
            <a:off x="1500188" y="4484689"/>
            <a:ext cx="45132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812800"/>
            <a:ext cx="4516438"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1400" y="2566988"/>
            <a:ext cx="46101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2" name="Picture 1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69025" y="4683125"/>
            <a:ext cx="465455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TextBox 16"/>
          <p:cNvSpPr txBox="1">
            <a:spLocks noChangeArrowheads="1"/>
          </p:cNvSpPr>
          <p:nvPr/>
        </p:nvSpPr>
        <p:spPr bwMode="auto">
          <a:xfrm>
            <a:off x="6858001" y="6248401"/>
            <a:ext cx="3260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Where </a:t>
            </a:r>
            <a:r>
              <a:rPr lang="el-GR" altLang="en-US">
                <a:cs typeface="Times New Roman" panose="02020603050405020304" pitchFamily="18" charset="0"/>
              </a:rPr>
              <a:t>ϴ</a:t>
            </a:r>
            <a:r>
              <a:rPr lang="en-US" altLang="en-US">
                <a:cs typeface="Times New Roman" panose="02020603050405020304" pitchFamily="18" charset="0"/>
              </a:rPr>
              <a:t>= V/Q = A*L/Q</a:t>
            </a:r>
            <a:endParaRPr lang="en-US" altLang="en-US"/>
          </a:p>
        </p:txBody>
      </p:sp>
    </p:spTree>
    <p:extLst>
      <p:ext uri="{BB962C8B-B14F-4D97-AF65-F5344CB8AC3E}">
        <p14:creationId xmlns:p14="http://schemas.microsoft.com/office/powerpoint/2010/main" val="4964200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Impact of starting inoculum level (X</a:t>
            </a:r>
            <a:r>
              <a:rPr lang="en-US" altLang="en-US" baseline="-25000" smtClean="0"/>
              <a:t>a</a:t>
            </a:r>
            <a:r>
              <a:rPr lang="en-US" altLang="en-US" baseline="30000" smtClean="0"/>
              <a:t>o</a:t>
            </a:r>
            <a:r>
              <a:rPr lang="en-US" altLang="en-US" smtClean="0"/>
              <a:t>)</a:t>
            </a:r>
          </a:p>
        </p:txBody>
      </p:sp>
      <p:sp>
        <p:nvSpPr>
          <p:cNvPr id="52227" name="Content Placeholder 2"/>
          <p:cNvSpPr>
            <a:spLocks noGrp="1"/>
          </p:cNvSpPr>
          <p:nvPr>
            <p:ph idx="1"/>
          </p:nvPr>
        </p:nvSpPr>
        <p:spPr/>
        <p:txBody>
          <a:bodyPr/>
          <a:lstStyle/>
          <a:p>
            <a:endParaRPr lang="en-US" altLang="en-US"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2819401"/>
            <a:ext cx="9005888"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779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962734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Inhibition impacts on enzyme kinetics</a:t>
            </a:r>
          </a:p>
        </p:txBody>
      </p:sp>
      <p:sp>
        <p:nvSpPr>
          <p:cNvPr id="56323" name="Content Placeholder 2"/>
          <p:cNvSpPr>
            <a:spLocks noGrp="1"/>
          </p:cNvSpPr>
          <p:nvPr>
            <p:ph idx="1"/>
          </p:nvPr>
        </p:nvSpPr>
        <p:spPr/>
        <p:txBody>
          <a:bodyPr/>
          <a:lstStyle/>
          <a:p>
            <a:r>
              <a:rPr lang="en-US" altLang="en-US" dirty="0" smtClean="0"/>
              <a:t>Competitive inhibition</a:t>
            </a:r>
          </a:p>
          <a:p>
            <a:r>
              <a:rPr lang="en-US" altLang="en-US" dirty="0" smtClean="0"/>
              <a:t>Noncompetitive inhibition</a:t>
            </a:r>
          </a:p>
          <a:p>
            <a:r>
              <a:rPr lang="en-US" altLang="en-US" dirty="0" smtClean="0"/>
              <a:t>Substrate inhibition (“Haldane”)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6873" y="3985714"/>
            <a:ext cx="3439127" cy="219124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4365" y="3376967"/>
            <a:ext cx="4267203" cy="3408742"/>
          </a:xfrm>
          <a:prstGeom prst="rect">
            <a:avLst/>
          </a:prstGeom>
        </p:spPr>
      </p:pic>
    </p:spTree>
    <p:extLst>
      <p:ext uri="{BB962C8B-B14F-4D97-AF65-F5344CB8AC3E}">
        <p14:creationId xmlns:p14="http://schemas.microsoft.com/office/powerpoint/2010/main" val="31315499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84606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8469" y="736846"/>
            <a:ext cx="4544353" cy="5753555"/>
          </a:xfrm>
          <a:prstGeom prst="rect">
            <a:avLst/>
          </a:prstGeom>
        </p:spPr>
      </p:pic>
      <p:pic>
        <p:nvPicPr>
          <p:cNvPr id="6" name="Picture 5"/>
          <p:cNvPicPr>
            <a:picLocks noChangeAspect="1"/>
          </p:cNvPicPr>
          <p:nvPr/>
        </p:nvPicPr>
        <p:blipFill>
          <a:blip r:embed="rId3"/>
          <a:stretch>
            <a:fillRect/>
          </a:stretch>
        </p:blipFill>
        <p:spPr>
          <a:xfrm>
            <a:off x="6010183" y="114287"/>
            <a:ext cx="5489171" cy="5012567"/>
          </a:xfrm>
          <a:prstGeom prst="rect">
            <a:avLst/>
          </a:prstGeom>
          <a:ln w="19050">
            <a:solidFill>
              <a:schemeClr val="tx1"/>
            </a:solidFill>
          </a:ln>
        </p:spPr>
      </p:pic>
      <p:sp>
        <p:nvSpPr>
          <p:cNvPr id="7" name="TextBox 6"/>
          <p:cNvSpPr txBox="1"/>
          <p:nvPr/>
        </p:nvSpPr>
        <p:spPr>
          <a:xfrm>
            <a:off x="6509112" y="5327326"/>
            <a:ext cx="5134419" cy="646331"/>
          </a:xfrm>
          <a:prstGeom prst="rect">
            <a:avLst/>
          </a:prstGeom>
          <a:noFill/>
        </p:spPr>
        <p:txBody>
          <a:bodyPr wrap="none" rtlCol="0">
            <a:spAutoFit/>
          </a:bodyPr>
          <a:lstStyle/>
          <a:p>
            <a:r>
              <a:rPr lang="en-US" dirty="0" smtClean="0"/>
              <a:t>Some common industrial chemicals/pharmaceuticals</a:t>
            </a:r>
          </a:p>
          <a:p>
            <a:r>
              <a:rPr lang="en-US" dirty="0" smtClean="0"/>
              <a:t>Which functional groups can you identify?</a:t>
            </a:r>
            <a:endParaRPr lang="en-US" dirty="0"/>
          </a:p>
        </p:txBody>
      </p:sp>
      <p:sp>
        <p:nvSpPr>
          <p:cNvPr id="8" name="TextBox 7"/>
          <p:cNvSpPr txBox="1"/>
          <p:nvPr/>
        </p:nvSpPr>
        <p:spPr>
          <a:xfrm>
            <a:off x="213064" y="380931"/>
            <a:ext cx="5718873" cy="369332"/>
          </a:xfrm>
          <a:prstGeom prst="rect">
            <a:avLst/>
          </a:prstGeom>
          <a:noFill/>
        </p:spPr>
        <p:txBody>
          <a:bodyPr wrap="none" rtlCol="0">
            <a:spAutoFit/>
          </a:bodyPr>
          <a:lstStyle/>
          <a:p>
            <a:r>
              <a:rPr lang="en-US" dirty="0" smtClean="0"/>
              <a:t>Organic functional groups that undergo </a:t>
            </a:r>
            <a:r>
              <a:rPr lang="en-US" dirty="0" err="1" smtClean="0"/>
              <a:t>biotransformations</a:t>
            </a:r>
            <a:endParaRPr lang="en-US" dirty="0"/>
          </a:p>
        </p:txBody>
      </p:sp>
    </p:spTree>
    <p:extLst>
      <p:ext uri="{BB962C8B-B14F-4D97-AF65-F5344CB8AC3E}">
        <p14:creationId xmlns:p14="http://schemas.microsoft.com/office/powerpoint/2010/main" val="103145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668" y="0"/>
            <a:ext cx="10515600" cy="1325563"/>
          </a:xfrm>
        </p:spPr>
        <p:txBody>
          <a:bodyPr/>
          <a:lstStyle/>
          <a:p>
            <a:r>
              <a:rPr lang="en-US" dirty="0" smtClean="0"/>
              <a:t>Aromatics and alkanes/alkenes</a:t>
            </a:r>
            <a:endParaRPr lang="en-US" dirty="0"/>
          </a:p>
        </p:txBody>
      </p:sp>
      <p:sp>
        <p:nvSpPr>
          <p:cNvPr id="3" name="Content Placeholder 2"/>
          <p:cNvSpPr>
            <a:spLocks noGrp="1"/>
          </p:cNvSpPr>
          <p:nvPr>
            <p:ph idx="1"/>
          </p:nvPr>
        </p:nvSpPr>
        <p:spPr/>
        <p:txBody>
          <a:bodyPr/>
          <a:lstStyle/>
          <a:p>
            <a:endParaRPr lang="en-US"/>
          </a:p>
        </p:txBody>
      </p:sp>
      <p:pic>
        <p:nvPicPr>
          <p:cNvPr id="2050" name="Picture 2" descr=" Fig. 1 Aerobic toluene degradation pathways encoded by ®ve pseudomonad strains. Enzyme designations: 1A, xylene oxygenase (or toluene oxidase); 2A, benzyl alcohol dehydrogenase; 3A, benzaldehyde dehydrogenase; 4A, toluate 1,2-dioxygenase; 5A, dihydroxycyclohexadiene carboxylate dehydrogenase; 6A, catechol 2,3-oxygenase; 1B, toluene dioxygenase; 2B, toluene dihydrodiol dehydrogenase; 3B, 3-methylcatechol 2,3-di- oxygenase; 1C, toluene 2 (ortho)-monooxygenase; 2C, 3-methylcatechol-2,3-dioxygen- ase; 1D, toluene 3 (meta)monooxygenase; 2D, phenol hydroxylase; 3D, catechol 2,3- oxygenase; 1E, toluene 4 (para)monooxygenase; 2E, p-cresol methylhydroxylase; 3E, p-hydroxybenzaldehyde dehydrogenase ; 4E, p-hydroxybenzoate hydroxylase; 5E, protocatechu- ate-3,4-dioxygenase  &#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04" y="1286408"/>
            <a:ext cx="5890364" cy="5571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266" y="513317"/>
            <a:ext cx="3432628" cy="626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10224124" y="3356022"/>
            <a:ext cx="3140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Hydrocarbon </a:t>
            </a:r>
            <a:r>
              <a:rPr lang="en-US" altLang="en-US" sz="2400" dirty="0" smtClean="0"/>
              <a:t>oxidation</a:t>
            </a:r>
            <a:endParaRPr lang="en-US" altLang="en-US" sz="2400" dirty="0"/>
          </a:p>
        </p:txBody>
      </p:sp>
    </p:spTree>
    <p:extLst>
      <p:ext uri="{BB962C8B-B14F-4D97-AF65-F5344CB8AC3E}">
        <p14:creationId xmlns:p14="http://schemas.microsoft.com/office/powerpoint/2010/main" val="816466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Chloroorganics</a:t>
            </a:r>
            <a:r>
              <a:rPr lang="en-US" dirty="0" smtClean="0"/>
              <a:t>’ biodegradation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36669" y="1316773"/>
            <a:ext cx="7755082" cy="5621125"/>
          </a:xfrm>
          <a:prstGeom prst="rect">
            <a:avLst/>
          </a:prstGeom>
        </p:spPr>
      </p:pic>
    </p:spTree>
    <p:extLst>
      <p:ext uri="{BB962C8B-B14F-4D97-AF65-F5344CB8AC3E}">
        <p14:creationId xmlns:p14="http://schemas.microsoft.com/office/powerpoint/2010/main" val="519199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classes of contaminants</a:t>
            </a:r>
            <a:endParaRPr lang="en-US" dirty="0"/>
          </a:p>
        </p:txBody>
      </p:sp>
      <p:sp>
        <p:nvSpPr>
          <p:cNvPr id="3" name="Content Placeholder 2"/>
          <p:cNvSpPr>
            <a:spLocks noGrp="1"/>
          </p:cNvSpPr>
          <p:nvPr>
            <p:ph idx="1"/>
          </p:nvPr>
        </p:nvSpPr>
        <p:spPr/>
        <p:txBody>
          <a:bodyPr/>
          <a:lstStyle/>
          <a:p>
            <a:r>
              <a:rPr lang="en-US" dirty="0" smtClean="0"/>
              <a:t>Polymers</a:t>
            </a:r>
          </a:p>
          <a:p>
            <a:r>
              <a:rPr lang="en-US" dirty="0" smtClean="0"/>
              <a:t>Metals</a:t>
            </a:r>
            <a:endParaRPr lang="en-US" dirty="0"/>
          </a:p>
        </p:txBody>
      </p:sp>
    </p:spTree>
    <p:extLst>
      <p:ext uri="{BB962C8B-B14F-4D97-AF65-F5344CB8AC3E}">
        <p14:creationId xmlns:p14="http://schemas.microsoft.com/office/powerpoint/2010/main" val="112633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9" y="-1588"/>
            <a:ext cx="4021137"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ChangeArrowheads="1"/>
          </p:cNvSpPr>
          <p:nvPr/>
        </p:nvSpPr>
        <p:spPr bwMode="auto">
          <a:xfrm>
            <a:off x="1905000" y="6248401"/>
            <a:ext cx="154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Figure: 05-19</a:t>
            </a:r>
          </a:p>
        </p:txBody>
      </p:sp>
      <p:sp>
        <p:nvSpPr>
          <p:cNvPr id="21508" name="Text Box 4"/>
          <p:cNvSpPr txBox="1">
            <a:spLocks noChangeArrowheads="1"/>
          </p:cNvSpPr>
          <p:nvPr/>
        </p:nvSpPr>
        <p:spPr bwMode="auto">
          <a:xfrm>
            <a:off x="1905001" y="457201"/>
            <a:ext cx="27590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Redox tower for common </a:t>
            </a:r>
            <a:r>
              <a:rPr lang="en-US" altLang="en-US" sz="2400" dirty="0" smtClean="0"/>
              <a:t>Electron Transport Chain (ETC) </a:t>
            </a:r>
            <a:r>
              <a:rPr lang="en-US" altLang="en-US" sz="2400" dirty="0"/>
              <a:t>components</a:t>
            </a:r>
          </a:p>
        </p:txBody>
      </p:sp>
    </p:spTree>
    <p:extLst>
      <p:ext uri="{BB962C8B-B14F-4D97-AF65-F5344CB8AC3E}">
        <p14:creationId xmlns:p14="http://schemas.microsoft.com/office/powerpoint/2010/main" val="12821742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Acclimation: why is there usually a lag before contaminant biodegradation?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80046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strategy to support removal of emerging contaminants in wastewater</a:t>
            </a:r>
            <a:endParaRPr lang="en-US" dirty="0"/>
          </a:p>
        </p:txBody>
      </p:sp>
      <p:sp>
        <p:nvSpPr>
          <p:cNvPr id="3" name="Content Placeholder 2"/>
          <p:cNvSpPr>
            <a:spLocks noGrp="1"/>
          </p:cNvSpPr>
          <p:nvPr>
            <p:ph idx="1"/>
          </p:nvPr>
        </p:nvSpPr>
        <p:spPr>
          <a:xfrm>
            <a:off x="838200" y="1917577"/>
            <a:ext cx="3875843" cy="4259386"/>
          </a:xfrm>
        </p:spPr>
        <p:txBody>
          <a:bodyPr>
            <a:normAutofit fontScale="92500" lnSpcReduction="20000"/>
          </a:bodyPr>
          <a:lstStyle/>
          <a:p>
            <a:r>
              <a:rPr lang="en-US" dirty="0" smtClean="0"/>
              <a:t>Constant low level inoculation of bacterial cultures that degrade contaminants</a:t>
            </a:r>
          </a:p>
          <a:p>
            <a:r>
              <a:rPr lang="en-US" dirty="0" smtClean="0"/>
              <a:t>Since contaminants may enter the WW plant only occasionally or at widely varying concentrations over time, the “activated sludge” might not have the right </a:t>
            </a:r>
            <a:r>
              <a:rPr lang="en-US" dirty="0" err="1" smtClean="0"/>
              <a:t>biodeg’ve</a:t>
            </a:r>
            <a:r>
              <a:rPr lang="en-US" dirty="0" smtClean="0"/>
              <a:t> enzymes at high enough levels</a:t>
            </a:r>
            <a:endParaRPr lang="en-US" dirty="0"/>
          </a:p>
        </p:txBody>
      </p:sp>
      <p:pic>
        <p:nvPicPr>
          <p:cNvPr id="4" name="Picture 3"/>
          <p:cNvPicPr>
            <a:picLocks noChangeAspect="1"/>
          </p:cNvPicPr>
          <p:nvPr/>
        </p:nvPicPr>
        <p:blipFill>
          <a:blip r:embed="rId2"/>
          <a:stretch>
            <a:fillRect/>
          </a:stretch>
        </p:blipFill>
        <p:spPr>
          <a:xfrm>
            <a:off x="4971495" y="1539765"/>
            <a:ext cx="6112416" cy="5422802"/>
          </a:xfrm>
          <a:prstGeom prst="rect">
            <a:avLst/>
          </a:prstGeom>
        </p:spPr>
      </p:pic>
      <p:grpSp>
        <p:nvGrpSpPr>
          <p:cNvPr id="6" name="Group 5"/>
          <p:cNvGrpSpPr/>
          <p:nvPr/>
        </p:nvGrpSpPr>
        <p:grpSpPr>
          <a:xfrm>
            <a:off x="8579113" y="998661"/>
            <a:ext cx="2762250" cy="1395390"/>
            <a:chOff x="8579113" y="998661"/>
            <a:chExt cx="2762250" cy="1395390"/>
          </a:xfrm>
        </p:grpSpPr>
        <p:pic>
          <p:nvPicPr>
            <p:cNvPr id="1026" name="Picture 2" descr="Image result for bisphenol 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113" y="998661"/>
              <a:ext cx="2762250" cy="1266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111923" y="2024719"/>
              <a:ext cx="1847622" cy="369332"/>
            </a:xfrm>
            <a:prstGeom prst="rect">
              <a:avLst/>
            </a:prstGeom>
            <a:noFill/>
          </p:spPr>
          <p:txBody>
            <a:bodyPr wrap="none" rtlCol="0">
              <a:spAutoFit/>
            </a:bodyPr>
            <a:lstStyle/>
            <a:p>
              <a:r>
                <a:rPr lang="en-US" dirty="0" smtClean="0"/>
                <a:t>Bisphenol A (BPA)</a:t>
              </a:r>
              <a:endParaRPr lang="en-US" dirty="0"/>
            </a:p>
          </p:txBody>
        </p:sp>
      </p:grpSp>
    </p:spTree>
    <p:extLst>
      <p:ext uri="{BB962C8B-B14F-4D97-AF65-F5344CB8AC3E}">
        <p14:creationId xmlns:p14="http://schemas.microsoft.com/office/powerpoint/2010/main" val="3638306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pPr eaLnBrk="1" hangingPunct="1"/>
            <a:r>
              <a:rPr lang="en-US" altLang="en-US" smtClean="0"/>
              <a:t>Evolution of enzyme pathways	</a:t>
            </a:r>
          </a:p>
        </p:txBody>
      </p:sp>
      <p:sp>
        <p:nvSpPr>
          <p:cNvPr id="71683" name="Content Placeholder 2"/>
          <p:cNvSpPr>
            <a:spLocks noGrp="1"/>
          </p:cNvSpPr>
          <p:nvPr>
            <p:ph idx="1"/>
          </p:nvPr>
        </p:nvSpPr>
        <p:spPr/>
        <p:txBody>
          <a:bodyPr/>
          <a:lstStyle/>
          <a:p>
            <a:pPr eaLnBrk="1" hangingPunct="1"/>
            <a:r>
              <a:rPr lang="en-US" altLang="en-US" smtClean="0"/>
              <a:t>Mutation</a:t>
            </a:r>
          </a:p>
          <a:p>
            <a:pPr eaLnBrk="1" hangingPunct="1"/>
            <a:r>
              <a:rPr lang="en-US" altLang="en-US" smtClean="0"/>
              <a:t>Recombination by Horizontal Transfer</a:t>
            </a:r>
          </a:p>
        </p:txBody>
      </p:sp>
    </p:spTree>
    <p:extLst>
      <p:ext uri="{BB962C8B-B14F-4D97-AF65-F5344CB8AC3E}">
        <p14:creationId xmlns:p14="http://schemas.microsoft.com/office/powerpoint/2010/main" val="28276240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33400"/>
            <a:ext cx="4191000" cy="1531938"/>
          </a:xfrm>
        </p:spPr>
        <p:txBody>
          <a:bodyPr rtlCol="0">
            <a:normAutofit/>
          </a:bodyPr>
          <a:lstStyle/>
          <a:p>
            <a:pPr>
              <a:defRPr/>
            </a:pPr>
            <a:endParaRPr lang="en-US" sz="3600" dirty="0">
              <a:solidFill>
                <a:srgbClr val="FF6600"/>
              </a:solidFill>
            </a:endParaRPr>
          </a:p>
        </p:txBody>
      </p:sp>
      <p:sp>
        <p:nvSpPr>
          <p:cNvPr id="3" name="Content Placeholder 2"/>
          <p:cNvSpPr>
            <a:spLocks noGrp="1"/>
          </p:cNvSpPr>
          <p:nvPr>
            <p:ph idx="1"/>
          </p:nvPr>
        </p:nvSpPr>
        <p:spPr>
          <a:xfrm>
            <a:off x="1981200" y="2408238"/>
            <a:ext cx="8229600" cy="4525962"/>
          </a:xfrm>
        </p:spPr>
        <p:txBody>
          <a:bodyPr rtlCol="0">
            <a:normAutofit/>
          </a:bodyPr>
          <a:lstStyle/>
          <a:p>
            <a:pPr marL="0" indent="0">
              <a:buNone/>
              <a:defRPr/>
            </a:pPr>
            <a:r>
              <a:rPr lang="en-US" dirty="0" smtClean="0"/>
              <a:t>3 mechanisms of HGT:</a:t>
            </a:r>
          </a:p>
          <a:p>
            <a:pPr>
              <a:buFont typeface="Arial"/>
              <a:buChar char="•"/>
              <a:defRPr/>
            </a:pPr>
            <a:r>
              <a:rPr lang="en-US" dirty="0" smtClean="0"/>
              <a:t>Transformation</a:t>
            </a:r>
          </a:p>
          <a:p>
            <a:pPr>
              <a:buFont typeface="Arial"/>
              <a:buChar char="•"/>
              <a:defRPr/>
            </a:pPr>
            <a:r>
              <a:rPr lang="en-US" dirty="0" smtClean="0"/>
              <a:t>Transduction</a:t>
            </a:r>
          </a:p>
          <a:p>
            <a:pPr>
              <a:buFont typeface="Arial"/>
              <a:buChar char="•"/>
              <a:defRPr/>
            </a:pPr>
            <a:r>
              <a:rPr lang="en-US" dirty="0" smtClean="0"/>
              <a:t>Conjugation</a:t>
            </a:r>
          </a:p>
          <a:p>
            <a:pPr>
              <a:buNone/>
              <a:defRPr/>
            </a:pPr>
            <a:endParaRPr lang="en-US" dirty="0"/>
          </a:p>
        </p:txBody>
      </p:sp>
      <p:grpSp>
        <p:nvGrpSpPr>
          <p:cNvPr id="187396" name="Group 3"/>
          <p:cNvGrpSpPr>
            <a:grpSpLocks/>
          </p:cNvGrpSpPr>
          <p:nvPr/>
        </p:nvGrpSpPr>
        <p:grpSpPr bwMode="auto">
          <a:xfrm>
            <a:off x="5600701" y="190500"/>
            <a:ext cx="4945063" cy="6781800"/>
            <a:chOff x="4046018" y="0"/>
            <a:chExt cx="4945582" cy="6781800"/>
          </a:xfrm>
        </p:grpSpPr>
        <p:pic>
          <p:nvPicPr>
            <p:cNvPr id="187397" name="Picture 4" descr="10_F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4517" y="73025"/>
              <a:ext cx="4612283" cy="670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074596" y="0"/>
              <a:ext cx="1792476" cy="4267200"/>
            </a:xfrm>
            <a:prstGeom prst="rect">
              <a:avLst/>
            </a:prstGeom>
            <a:noFill/>
            <a:ln w="19050"/>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endParaRPr>
            </a:p>
          </p:txBody>
        </p:sp>
        <p:sp>
          <p:nvSpPr>
            <p:cNvPr id="7" name="Rectangle 6"/>
            <p:cNvSpPr/>
            <p:nvPr/>
          </p:nvSpPr>
          <p:spPr>
            <a:xfrm>
              <a:off x="5844845" y="15875"/>
              <a:ext cx="2156051" cy="4267200"/>
            </a:xfrm>
            <a:prstGeom prst="rect">
              <a:avLst/>
            </a:prstGeom>
            <a:noFill/>
            <a:ln w="19050"/>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endParaRPr>
            </a:p>
          </p:txBody>
        </p:sp>
        <p:sp>
          <p:nvSpPr>
            <p:cNvPr id="8" name="Rectangle 7"/>
            <p:cNvSpPr/>
            <p:nvPr/>
          </p:nvSpPr>
          <p:spPr>
            <a:xfrm>
              <a:off x="4046018" y="4324350"/>
              <a:ext cx="4945582" cy="2076450"/>
            </a:xfrm>
            <a:prstGeom prst="rect">
              <a:avLst/>
            </a:prstGeom>
            <a:noFill/>
            <a:ln w="19050"/>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a:solidFill>
                  <a:prstClr val="white"/>
                </a:solidFill>
              </a:endParaRPr>
            </a:p>
          </p:txBody>
        </p:sp>
      </p:grpSp>
    </p:spTree>
    <p:extLst>
      <p:ext uri="{BB962C8B-B14F-4D97-AF65-F5344CB8AC3E}">
        <p14:creationId xmlns:p14="http://schemas.microsoft.com/office/powerpoint/2010/main" val="1030777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123481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DNA/RNA molecular techniques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587941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7989" y="-1588"/>
            <a:ext cx="6296025"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517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981201" y="274638"/>
            <a:ext cx="8474075" cy="1143000"/>
          </a:xfrm>
        </p:spPr>
        <p:txBody>
          <a:bodyPr/>
          <a:lstStyle/>
          <a:p>
            <a:pPr eaLnBrk="1" hangingPunct="1"/>
            <a:r>
              <a:rPr lang="en-US" altLang="en-US" sz="4000"/>
              <a:t>Nucleic Acid Detection Techniques: </a:t>
            </a:r>
            <a:r>
              <a:rPr lang="en-US" altLang="en-US" sz="3200"/>
              <a:t>Hybridization is key to </a:t>
            </a:r>
            <a:r>
              <a:rPr lang="en-US" altLang="en-US" sz="3200" u="sng"/>
              <a:t>specificity</a:t>
            </a:r>
            <a:r>
              <a:rPr lang="en-US" altLang="en-US" sz="3200"/>
              <a:t> of assays</a:t>
            </a:r>
          </a:p>
        </p:txBody>
      </p:sp>
      <p:graphicFrame>
        <p:nvGraphicFramePr>
          <p:cNvPr id="76803" name="Group 3"/>
          <p:cNvGraphicFramePr>
            <a:graphicFrameLocks noGrp="1"/>
          </p:cNvGraphicFramePr>
          <p:nvPr>
            <p:ph idx="1"/>
          </p:nvPr>
        </p:nvGraphicFramePr>
        <p:xfrm>
          <a:off x="1981200" y="1600201"/>
          <a:ext cx="8229600" cy="5303837"/>
        </p:xfrm>
        <a:graphic>
          <a:graphicData uri="http://schemas.openxmlformats.org/drawingml/2006/table">
            <a:tbl>
              <a:tblPr/>
              <a:tblGrid>
                <a:gridCol w="2743200"/>
                <a:gridCol w="2743200"/>
                <a:gridCol w="2743200"/>
              </a:tblGrid>
              <a:tr h="823007">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Technique</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Target</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Hybridization occurs between</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118880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PCR (including TRFLP &amp; sequencing PCR)</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DNA</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Primers:DNA</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00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qPCR (</a:t>
                      </a:r>
                      <a:r>
                        <a:rPr kumimoji="0" lang="en-US" sz="2400" b="0" i="0" u="none" strike="noStrike" cap="none" normalizeH="0" baseline="0" dirty="0" err="1" smtClean="0">
                          <a:ln>
                            <a:noFill/>
                          </a:ln>
                          <a:solidFill>
                            <a:schemeClr val="tx1"/>
                          </a:solidFill>
                          <a:effectLst/>
                          <a:latin typeface="Times New Roman" pitchFamily="18" charset="0"/>
                        </a:rPr>
                        <a:t>RTqPCR</a:t>
                      </a:r>
                      <a:r>
                        <a:rPr kumimoji="0" lang="en-US" sz="2400" b="0" i="0" u="none" strike="noStrike" cap="none" normalizeH="0" baseline="0" dirty="0" smtClean="0">
                          <a:ln>
                            <a:noFill/>
                          </a:ln>
                          <a:solidFill>
                            <a:schemeClr val="tx1"/>
                          </a:solidFill>
                          <a:effectLst/>
                          <a:latin typeface="Times New Roman" pitchFamily="18" charset="0"/>
                        </a:rPr>
                        <a:t>)</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DNA</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Primers:DNA &amp; Probe: DNA</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00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RTPCR</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RNA</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Primer:RNA &amp; Primers:DNA</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00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FISH or blotting</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rRNA</a:t>
                      </a:r>
                      <a:r>
                        <a:rPr kumimoji="0" lang="en-US" sz="2400" b="0" i="0" u="none" strike="noStrike" cap="none" normalizeH="0" baseline="0" dirty="0" smtClean="0">
                          <a:ln>
                            <a:noFill/>
                          </a:ln>
                          <a:solidFill>
                            <a:schemeClr val="tx1"/>
                          </a:solidFill>
                          <a:effectLst/>
                          <a:latin typeface="Times New Roman" pitchFamily="18" charset="0"/>
                        </a:rPr>
                        <a:t> or DNA</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probe:rRNA</a:t>
                      </a:r>
                      <a:r>
                        <a:rPr kumimoji="0" lang="en-US" sz="2400" b="0" i="0" u="none" strike="noStrike" cap="none" normalizeH="0" baseline="0" dirty="0" smtClean="0">
                          <a:ln>
                            <a:noFill/>
                          </a:ln>
                          <a:solidFill>
                            <a:schemeClr val="tx1"/>
                          </a:solidFill>
                          <a:effectLst/>
                          <a:latin typeface="Times New Roman" pitchFamily="18" charset="0"/>
                        </a:rPr>
                        <a:t> or probe: DNA</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00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Microarrays</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Fluor labeled cDNA </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Immobilized probe: cDNA</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939255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pPr eaLnBrk="1" hangingPunct="1"/>
            <a:r>
              <a:rPr lang="en-US" altLang="en-US" dirty="0" smtClean="0"/>
              <a:t>PCR “Ingredients”:</a:t>
            </a:r>
          </a:p>
        </p:txBody>
      </p:sp>
      <p:sp>
        <p:nvSpPr>
          <p:cNvPr id="100355" name="Content Placeholder 2"/>
          <p:cNvSpPr>
            <a:spLocks noGrp="1"/>
          </p:cNvSpPr>
          <p:nvPr>
            <p:ph idx="1"/>
          </p:nvPr>
        </p:nvSpPr>
        <p:spPr/>
        <p:txBody>
          <a:bodyPr/>
          <a:lstStyle/>
          <a:p>
            <a:pPr eaLnBrk="1" hangingPunct="1"/>
            <a:r>
              <a:rPr lang="en-US" altLang="en-US" sz="3400" dirty="0">
                <a:solidFill>
                  <a:srgbClr val="660066"/>
                </a:solidFill>
              </a:rPr>
              <a:t>Template DNA (from which target region will be amplified)</a:t>
            </a:r>
          </a:p>
          <a:p>
            <a:pPr eaLnBrk="1" hangingPunct="1"/>
            <a:r>
              <a:rPr lang="en-US" altLang="en-US" sz="3400" dirty="0">
                <a:solidFill>
                  <a:srgbClr val="660066"/>
                </a:solidFill>
              </a:rPr>
              <a:t>Forward and reverse primer</a:t>
            </a:r>
          </a:p>
          <a:p>
            <a:pPr eaLnBrk="1" hangingPunct="1"/>
            <a:r>
              <a:rPr lang="en-US" altLang="en-US" sz="3400" dirty="0" err="1">
                <a:solidFill>
                  <a:srgbClr val="660066"/>
                </a:solidFill>
              </a:rPr>
              <a:t>Deoxynucleoside</a:t>
            </a:r>
            <a:r>
              <a:rPr lang="en-US" altLang="en-US" sz="3400" dirty="0">
                <a:solidFill>
                  <a:srgbClr val="660066"/>
                </a:solidFill>
              </a:rPr>
              <a:t> triphosphates (dNTPs)</a:t>
            </a:r>
          </a:p>
          <a:p>
            <a:pPr eaLnBrk="1" hangingPunct="1"/>
            <a:r>
              <a:rPr lang="en-US" altLang="en-US" sz="3400" dirty="0">
                <a:solidFill>
                  <a:srgbClr val="660066"/>
                </a:solidFill>
              </a:rPr>
              <a:t>Cations (usually Mg</a:t>
            </a:r>
            <a:r>
              <a:rPr lang="en-US" altLang="en-US" sz="3400" baseline="30000" dirty="0">
                <a:solidFill>
                  <a:srgbClr val="660066"/>
                </a:solidFill>
              </a:rPr>
              <a:t>2+</a:t>
            </a:r>
            <a:r>
              <a:rPr lang="en-US" altLang="en-US" sz="3400" dirty="0">
                <a:solidFill>
                  <a:srgbClr val="660066"/>
                </a:solidFill>
              </a:rPr>
              <a:t>)</a:t>
            </a:r>
          </a:p>
          <a:p>
            <a:pPr eaLnBrk="1" hangingPunct="1"/>
            <a:r>
              <a:rPr lang="en-US" altLang="en-US" sz="3400" b="1" dirty="0" err="1" smtClean="0">
                <a:solidFill>
                  <a:srgbClr val="0000FF"/>
                </a:solidFill>
              </a:rPr>
              <a:t>Taq</a:t>
            </a:r>
            <a:r>
              <a:rPr lang="en-US" altLang="en-US" sz="3400" b="1" dirty="0" smtClean="0">
                <a:solidFill>
                  <a:srgbClr val="0000FF"/>
                </a:solidFill>
              </a:rPr>
              <a:t> DNA polymerase</a:t>
            </a:r>
            <a:endParaRPr lang="en-US" altLang="en-US" sz="3400" b="1" dirty="0">
              <a:solidFill>
                <a:srgbClr val="0000FF"/>
              </a:solidFill>
            </a:endParaRPr>
          </a:p>
        </p:txBody>
      </p:sp>
    </p:spTree>
    <p:extLst>
      <p:ext uri="{BB962C8B-B14F-4D97-AF65-F5344CB8AC3E}">
        <p14:creationId xmlns:p14="http://schemas.microsoft.com/office/powerpoint/2010/main" val="1632235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smtClean="0"/>
              <a:t>Detecting and sizing “</a:t>
            </a:r>
            <a:r>
              <a:rPr lang="en-US" dirty="0" err="1" smtClean="0"/>
              <a:t>amplicons</a:t>
            </a:r>
            <a:r>
              <a:rPr lang="en-US" dirty="0" smtClean="0"/>
              <a:t>” following PCR: Gel Electrophoresis</a:t>
            </a:r>
            <a:endParaRPr lang="en-US" dirty="0"/>
          </a:p>
        </p:txBody>
      </p:sp>
      <p:pic>
        <p:nvPicPr>
          <p:cNvPr id="111619" name="Picture 6" descr="https://www.idtdna.com/pages/images/default-source/decoded/art9-melt-curves-fig2.png?sfvrsn=0"/>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6072188" y="2438401"/>
            <a:ext cx="4316412" cy="2981325"/>
          </a:xfrm>
        </p:spPr>
      </p:pic>
      <p:sp>
        <p:nvSpPr>
          <p:cNvPr id="6" name="Rectangle 5"/>
          <p:cNvSpPr/>
          <p:nvPr/>
        </p:nvSpPr>
        <p:spPr>
          <a:xfrm>
            <a:off x="5943600" y="5562600"/>
            <a:ext cx="4800600" cy="577850"/>
          </a:xfrm>
          <a:prstGeom prst="rect">
            <a:avLst/>
          </a:prstGeom>
        </p:spPr>
        <p:txBody>
          <a:bodyPr>
            <a:spAutoFit/>
          </a:bodyPr>
          <a:lstStyle/>
          <a:p>
            <a:pPr>
              <a:defRPr/>
            </a:pPr>
            <a:r>
              <a:rPr lang="en-US" sz="1050" dirty="0">
                <a:solidFill>
                  <a:prstClr val="black"/>
                </a:solidFill>
                <a:latin typeface="Calibri"/>
              </a:rPr>
              <a:t>https://www.idtdna.com/pages/decoded/decoded-articles/core-concepts/decoded/2014/01/20/interpreting-melt-curves-an-indicator-not-a-diagnosis</a:t>
            </a:r>
          </a:p>
        </p:txBody>
      </p:sp>
      <p:pic>
        <p:nvPicPr>
          <p:cNvPr id="111621" name="Picture 8" descr="http://canmedia.mcgrawhill.ca/istudy3/books/0070741751/images/figures/bro41751_1806L_l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600200"/>
            <a:ext cx="28956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Rectangle 6"/>
          <p:cNvSpPr>
            <a:spLocks noChangeArrowheads="1"/>
          </p:cNvSpPr>
          <p:nvPr/>
        </p:nvSpPr>
        <p:spPr bwMode="auto">
          <a:xfrm>
            <a:off x="4876800" y="6283326"/>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000000"/>
                </a:solidFill>
              </a:rPr>
              <a:t>http://biology-forums.com/index.php?topic=3166.0</a:t>
            </a:r>
          </a:p>
        </p:txBody>
      </p:sp>
    </p:spTree>
    <p:extLst>
      <p:ext uri="{BB962C8B-B14F-4D97-AF65-F5344CB8AC3E}">
        <p14:creationId xmlns:p14="http://schemas.microsoft.com/office/powerpoint/2010/main" val="2426862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209800" y="387350"/>
            <a:ext cx="7772400" cy="1143000"/>
          </a:xfrm>
        </p:spPr>
        <p:txBody>
          <a:bodyPr>
            <a:normAutofit fontScale="90000"/>
          </a:bodyPr>
          <a:lstStyle/>
          <a:p>
            <a:r>
              <a:rPr lang="en-US" altLang="en-US" sz="2800"/>
              <a:t>Bioenergetics packet (from Jim Gossett). Cells metabolism is balanced energetically &amp; materially:</a:t>
            </a:r>
            <a:r>
              <a:rPr lang="en-US" altLang="en-US" sz="3200"/>
              <a:t> </a:t>
            </a:r>
            <a:r>
              <a:rPr lang="en-US" altLang="en-US" sz="2400" b="1" i="1"/>
              <a:t>example of chemoorganoheterotroph using NH3 as N-source</a:t>
            </a:r>
          </a:p>
        </p:txBody>
      </p:sp>
      <p:sp>
        <p:nvSpPr>
          <p:cNvPr id="61443" name="Rectangle 3"/>
          <p:cNvSpPr>
            <a:spLocks noGrp="1" noChangeArrowheads="1"/>
          </p:cNvSpPr>
          <p:nvPr>
            <p:ph type="body" idx="1"/>
          </p:nvPr>
        </p:nvSpPr>
        <p:spPr/>
        <p:txBody>
          <a:bodyPr/>
          <a:lstStyle/>
          <a:p>
            <a:endParaRPr lang="en-US" altLang="en-US" smtClean="0"/>
          </a:p>
        </p:txBody>
      </p:sp>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554164"/>
            <a:ext cx="8475663" cy="530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TextBox 1"/>
          <p:cNvSpPr txBox="1">
            <a:spLocks noChangeArrowheads="1"/>
          </p:cNvSpPr>
          <p:nvPr/>
        </p:nvSpPr>
        <p:spPr bwMode="auto">
          <a:xfrm>
            <a:off x="3505200" y="2590801"/>
            <a:ext cx="28956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n-US" sz="1400">
                <a:latin typeface="Times New Roman" panose="02020603050405020304" pitchFamily="18" charset="0"/>
                <a:cs typeface="Times New Roman" panose="02020603050405020304" pitchFamily="18" charset="0"/>
              </a:rPr>
              <a:t>Δ</a:t>
            </a:r>
            <a:r>
              <a:rPr lang="en-US" altLang="en-US" sz="1400">
                <a:latin typeface="Times New Roman" panose="02020603050405020304" pitchFamily="18" charset="0"/>
                <a:cs typeface="Times New Roman" panose="02020603050405020304" pitchFamily="18" charset="0"/>
              </a:rPr>
              <a:t>G</a:t>
            </a:r>
            <a:r>
              <a:rPr lang="en-US" altLang="en-US" sz="1400" baseline="-25000">
                <a:latin typeface="Times New Roman" panose="02020603050405020304" pitchFamily="18" charset="0"/>
                <a:cs typeface="Times New Roman" panose="02020603050405020304" pitchFamily="18" charset="0"/>
              </a:rPr>
              <a:t>1</a:t>
            </a:r>
            <a:r>
              <a:rPr lang="en-US" altLang="en-US" sz="1400">
                <a:latin typeface="Times New Roman" panose="02020603050405020304" pitchFamily="18" charset="0"/>
                <a:cs typeface="Times New Roman" panose="02020603050405020304" pitchFamily="18" charset="0"/>
              </a:rPr>
              <a:t>= (1-ɛ)A</a:t>
            </a:r>
            <a:r>
              <a:rPr lang="el-GR" altLang="en-US" sz="1400">
                <a:latin typeface="Times New Roman" panose="02020603050405020304" pitchFamily="18" charset="0"/>
                <a:cs typeface="Times New Roman" panose="02020603050405020304" pitchFamily="18" charset="0"/>
              </a:rPr>
              <a:t>Δ</a:t>
            </a:r>
            <a:r>
              <a:rPr lang="en-US" altLang="en-US" sz="1400">
                <a:latin typeface="Times New Roman" panose="02020603050405020304" pitchFamily="18" charset="0"/>
                <a:cs typeface="Times New Roman" panose="02020603050405020304" pitchFamily="18" charset="0"/>
              </a:rPr>
              <a:t>G</a:t>
            </a:r>
            <a:r>
              <a:rPr lang="en-US" altLang="en-US" sz="1400" baseline="-25000">
                <a:latin typeface="Times New Roman" panose="02020603050405020304" pitchFamily="18" charset="0"/>
                <a:cs typeface="Times New Roman" panose="02020603050405020304" pitchFamily="18" charset="0"/>
              </a:rPr>
              <a:t>r</a:t>
            </a:r>
            <a:endParaRPr lang="en-US" altLang="en-US" sz="1400">
              <a:latin typeface="Times New Roman" panose="02020603050405020304" pitchFamily="18" charset="0"/>
              <a:cs typeface="Arial" panose="020B0604020202020204" pitchFamily="34" charset="0"/>
            </a:endParaRPr>
          </a:p>
        </p:txBody>
      </p:sp>
      <p:sp>
        <p:nvSpPr>
          <p:cNvPr id="61446" name="TextBox 5"/>
          <p:cNvSpPr txBox="1">
            <a:spLocks noChangeArrowheads="1"/>
          </p:cNvSpPr>
          <p:nvPr/>
        </p:nvSpPr>
        <p:spPr bwMode="auto">
          <a:xfrm>
            <a:off x="4419600" y="3349626"/>
            <a:ext cx="7620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latin typeface="Times New Roman" panose="02020603050405020304" pitchFamily="18" charset="0"/>
                <a:cs typeface="Times New Roman" panose="02020603050405020304" pitchFamily="18" charset="0"/>
              </a:rPr>
              <a:t>ɛA</a:t>
            </a:r>
            <a:r>
              <a:rPr lang="el-GR" altLang="en-US" sz="1400">
                <a:latin typeface="Times New Roman" panose="02020603050405020304" pitchFamily="18" charset="0"/>
                <a:cs typeface="Times New Roman" panose="02020603050405020304" pitchFamily="18" charset="0"/>
              </a:rPr>
              <a:t>Δ</a:t>
            </a:r>
            <a:r>
              <a:rPr lang="en-US" altLang="en-US" sz="1400">
                <a:latin typeface="Times New Roman" panose="02020603050405020304" pitchFamily="18" charset="0"/>
                <a:cs typeface="Times New Roman" panose="02020603050405020304" pitchFamily="18" charset="0"/>
              </a:rPr>
              <a:t>G</a:t>
            </a:r>
            <a:r>
              <a:rPr lang="en-US" altLang="en-US" sz="1400" baseline="-25000">
                <a:latin typeface="Times New Roman" panose="02020603050405020304" pitchFamily="18" charset="0"/>
                <a:cs typeface="Times New Roman" panose="02020603050405020304" pitchFamily="18" charset="0"/>
              </a:rPr>
              <a:t>r</a:t>
            </a:r>
            <a:endParaRPr lang="en-US" altLang="en-US" sz="1400">
              <a:latin typeface="Times New Roman" panose="02020603050405020304" pitchFamily="18" charset="0"/>
              <a:cs typeface="Arial" panose="020B0604020202020204" pitchFamily="34" charset="0"/>
            </a:endParaRPr>
          </a:p>
        </p:txBody>
      </p:sp>
      <p:sp>
        <p:nvSpPr>
          <p:cNvPr id="61447" name="TextBox 6"/>
          <p:cNvSpPr txBox="1">
            <a:spLocks noChangeArrowheads="1"/>
          </p:cNvSpPr>
          <p:nvPr/>
        </p:nvSpPr>
        <p:spPr bwMode="auto">
          <a:xfrm>
            <a:off x="6019800" y="3375026"/>
            <a:ext cx="76200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l-GR" altLang="en-US" sz="1400">
                <a:latin typeface="Times New Roman" panose="02020603050405020304" pitchFamily="18" charset="0"/>
                <a:cs typeface="Times New Roman" panose="02020603050405020304" pitchFamily="18" charset="0"/>
              </a:rPr>
              <a:t>Δ</a:t>
            </a:r>
            <a:r>
              <a:rPr lang="en-US" altLang="en-US" sz="1400">
                <a:latin typeface="Times New Roman" panose="02020603050405020304" pitchFamily="18" charset="0"/>
                <a:cs typeface="Times New Roman" panose="02020603050405020304" pitchFamily="18" charset="0"/>
              </a:rPr>
              <a:t>G</a:t>
            </a:r>
            <a:r>
              <a:rPr lang="en-US" altLang="en-US" sz="1400" baseline="-25000">
                <a:latin typeface="Times New Roman" panose="02020603050405020304" pitchFamily="18" charset="0"/>
                <a:cs typeface="Times New Roman" panose="02020603050405020304" pitchFamily="18" charset="0"/>
              </a:rPr>
              <a:t>s</a:t>
            </a:r>
            <a:endParaRPr lang="en-US" altLang="en-US" sz="1400">
              <a:latin typeface="Times New Roman" panose="02020603050405020304" pitchFamily="18" charset="0"/>
              <a:cs typeface="Arial" panose="020B0604020202020204" pitchFamily="34" charset="0"/>
            </a:endParaRPr>
          </a:p>
        </p:txBody>
      </p:sp>
      <p:sp>
        <p:nvSpPr>
          <p:cNvPr id="61448" name="TextBox 1"/>
          <p:cNvSpPr txBox="1">
            <a:spLocks noChangeArrowheads="1"/>
          </p:cNvSpPr>
          <p:nvPr/>
        </p:nvSpPr>
        <p:spPr bwMode="auto">
          <a:xfrm>
            <a:off x="3011488" y="3503614"/>
            <a:ext cx="704850"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US" altLang="en-US" sz="1400">
                <a:latin typeface="Times New Roman" panose="02020603050405020304" pitchFamily="18" charset="0"/>
                <a:cs typeface="Times New Roman" panose="02020603050405020304" pitchFamily="18" charset="0"/>
              </a:rPr>
              <a:t>A</a:t>
            </a:r>
            <a:r>
              <a:rPr lang="el-GR" altLang="en-US" sz="1400">
                <a:latin typeface="Times New Roman" panose="02020603050405020304" pitchFamily="18" charset="0"/>
                <a:cs typeface="Times New Roman" panose="02020603050405020304" pitchFamily="18" charset="0"/>
              </a:rPr>
              <a:t>Δ</a:t>
            </a:r>
            <a:r>
              <a:rPr lang="en-US" altLang="en-US" sz="1400">
                <a:latin typeface="Times New Roman" panose="02020603050405020304" pitchFamily="18" charset="0"/>
                <a:cs typeface="Times New Roman" panose="02020603050405020304" pitchFamily="18" charset="0"/>
              </a:rPr>
              <a:t>G</a:t>
            </a:r>
            <a:r>
              <a:rPr lang="en-US" altLang="en-US" sz="1400" baseline="-25000">
                <a:latin typeface="Times New Roman" panose="02020603050405020304" pitchFamily="18" charset="0"/>
                <a:cs typeface="Times New Roman" panose="02020603050405020304" pitchFamily="18" charset="0"/>
              </a:rPr>
              <a:t>r</a:t>
            </a:r>
            <a:endParaRPr lang="en-US" altLang="en-US" sz="1400">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22822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a:spLocks noGrp="1" noChangeArrowheads="1"/>
          </p:cNvSpPr>
          <p:nvPr>
            <p:ph type="title"/>
          </p:nvPr>
        </p:nvSpPr>
        <p:spPr>
          <a:xfrm>
            <a:off x="1524001" y="1"/>
            <a:ext cx="8778875" cy="1274763"/>
          </a:xfrm>
        </p:spPr>
        <p:txBody>
          <a:bodyPr vert="horz" lIns="91420" tIns="45711" rIns="91420" bIns="45711" rtlCol="0" anchor="ctr">
            <a:normAutofit fontScale="90000"/>
          </a:bodyPr>
          <a:lstStyle/>
          <a:p>
            <a:r>
              <a:rPr lang="en-US" altLang="en-US" smtClean="0"/>
              <a:t>Quantitative PCR (qPCR): run samples alongside standard curve</a:t>
            </a:r>
          </a:p>
        </p:txBody>
      </p:sp>
      <p:graphicFrame>
        <p:nvGraphicFramePr>
          <p:cNvPr id="114691" name="Object 3"/>
          <p:cNvGraphicFramePr>
            <a:graphicFrameLocks noChangeAspect="1"/>
          </p:cNvGraphicFramePr>
          <p:nvPr/>
        </p:nvGraphicFramePr>
        <p:xfrm>
          <a:off x="3270251" y="2141538"/>
          <a:ext cx="6448425" cy="3757612"/>
        </p:xfrm>
        <a:graphic>
          <a:graphicData uri="http://schemas.openxmlformats.org/presentationml/2006/ole">
            <mc:AlternateContent xmlns:mc="http://schemas.openxmlformats.org/markup-compatibility/2006">
              <mc:Choice xmlns:v="urn:schemas-microsoft-com:vml" Requires="v">
                <p:oleObj spid="_x0000_s75781" name="Bitmap Image" r:id="rId4" imgW="9971429" imgH="6620799" progId="Paint.Picture">
                  <p:embed/>
                </p:oleObj>
              </mc:Choice>
              <mc:Fallback>
                <p:oleObj name="Bitmap Image" r:id="rId4" imgW="9971429" imgH="662079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160" t="6335" r="2617" b="7077"/>
                      <a:stretch>
                        <a:fillRect/>
                      </a:stretch>
                    </p:blipFill>
                    <p:spPr bwMode="auto">
                      <a:xfrm>
                        <a:off x="3270251" y="2141538"/>
                        <a:ext cx="6448425" cy="375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4692" name="Line 4"/>
          <p:cNvSpPr>
            <a:spLocks noChangeShapeType="1"/>
          </p:cNvSpPr>
          <p:nvPr/>
        </p:nvSpPr>
        <p:spPr bwMode="auto">
          <a:xfrm>
            <a:off x="5867400" y="3276600"/>
            <a:ext cx="1600200" cy="457200"/>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4693" name="Line 5"/>
          <p:cNvSpPr>
            <a:spLocks noChangeShapeType="1"/>
          </p:cNvSpPr>
          <p:nvPr/>
        </p:nvSpPr>
        <p:spPr bwMode="auto">
          <a:xfrm>
            <a:off x="6324600" y="2667000"/>
            <a:ext cx="1981200" cy="685800"/>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4694" name="Line 6"/>
          <p:cNvSpPr>
            <a:spLocks noChangeShapeType="1"/>
          </p:cNvSpPr>
          <p:nvPr/>
        </p:nvSpPr>
        <p:spPr bwMode="auto">
          <a:xfrm>
            <a:off x="7391400" y="1981200"/>
            <a:ext cx="1524000" cy="1295400"/>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4695" name="Line 7"/>
          <p:cNvSpPr>
            <a:spLocks noChangeShapeType="1"/>
          </p:cNvSpPr>
          <p:nvPr/>
        </p:nvSpPr>
        <p:spPr bwMode="auto">
          <a:xfrm flipH="1" flipV="1">
            <a:off x="9296401" y="3810001"/>
            <a:ext cx="106363" cy="593725"/>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4696" name="Text Box 8"/>
          <p:cNvSpPr txBox="1">
            <a:spLocks noChangeArrowheads="1"/>
          </p:cNvSpPr>
          <p:nvPr/>
        </p:nvSpPr>
        <p:spPr bwMode="auto">
          <a:xfrm>
            <a:off x="3949700" y="3535364"/>
            <a:ext cx="1028700"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290,000 </a:t>
            </a:r>
          </a:p>
          <a:p>
            <a:pPr algn="ctr">
              <a:spcBef>
                <a:spcPct val="0"/>
              </a:spcBef>
              <a:buFontTx/>
              <a:buNone/>
            </a:pPr>
            <a:r>
              <a:rPr lang="en-US" altLang="en-US" sz="1400" b="1"/>
              <a:t>copies/</a:t>
            </a:r>
            <a:r>
              <a:rPr lang="en-US" altLang="en-US" sz="1400" b="1">
                <a:cs typeface="Times New Roman" panose="02020603050405020304" pitchFamily="18" charset="0"/>
              </a:rPr>
              <a:t>μL</a:t>
            </a:r>
            <a:endParaRPr lang="en-US" altLang="en-US" sz="1400" b="1"/>
          </a:p>
        </p:txBody>
      </p:sp>
      <p:sp>
        <p:nvSpPr>
          <p:cNvPr id="114697" name="Text Box 9"/>
          <p:cNvSpPr txBox="1">
            <a:spLocks noChangeArrowheads="1"/>
          </p:cNvSpPr>
          <p:nvPr/>
        </p:nvSpPr>
        <p:spPr bwMode="auto">
          <a:xfrm>
            <a:off x="4910139" y="2728914"/>
            <a:ext cx="771525" cy="738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2,900 copies/</a:t>
            </a:r>
            <a:r>
              <a:rPr lang="en-US" altLang="en-US" sz="1400" b="1">
                <a:cs typeface="Times New Roman" panose="02020603050405020304" pitchFamily="18" charset="0"/>
              </a:rPr>
              <a:t>μL</a:t>
            </a:r>
            <a:endParaRPr lang="en-US" altLang="en-US" sz="1400" b="1"/>
          </a:p>
        </p:txBody>
      </p:sp>
      <p:sp>
        <p:nvSpPr>
          <p:cNvPr id="114698" name="Text Box 10"/>
          <p:cNvSpPr txBox="1">
            <a:spLocks noChangeArrowheads="1"/>
          </p:cNvSpPr>
          <p:nvPr/>
        </p:nvSpPr>
        <p:spPr bwMode="auto">
          <a:xfrm>
            <a:off x="5475289" y="1960563"/>
            <a:ext cx="720725" cy="7386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290 copies/</a:t>
            </a:r>
            <a:r>
              <a:rPr lang="en-US" altLang="en-US" sz="1400" b="1">
                <a:cs typeface="Times New Roman" panose="02020603050405020304" pitchFamily="18" charset="0"/>
              </a:rPr>
              <a:t>μL</a:t>
            </a:r>
            <a:endParaRPr lang="en-US" altLang="en-US" sz="1400" b="1"/>
          </a:p>
        </p:txBody>
      </p:sp>
      <p:sp>
        <p:nvSpPr>
          <p:cNvPr id="114699" name="Text Box 11"/>
          <p:cNvSpPr txBox="1">
            <a:spLocks noChangeArrowheads="1"/>
          </p:cNvSpPr>
          <p:nvPr/>
        </p:nvSpPr>
        <p:spPr bwMode="auto">
          <a:xfrm>
            <a:off x="6661151" y="1554163"/>
            <a:ext cx="688975" cy="7386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73 copies/</a:t>
            </a:r>
            <a:r>
              <a:rPr lang="en-US" altLang="en-US" sz="1400" b="1">
                <a:cs typeface="Times New Roman" panose="02020603050405020304" pitchFamily="18" charset="0"/>
              </a:rPr>
              <a:t>μL</a:t>
            </a:r>
            <a:endParaRPr lang="en-US" altLang="en-US" sz="1400" b="1"/>
          </a:p>
        </p:txBody>
      </p:sp>
      <p:sp>
        <p:nvSpPr>
          <p:cNvPr id="114700" name="Text Box 12"/>
          <p:cNvSpPr txBox="1">
            <a:spLocks noChangeArrowheads="1"/>
          </p:cNvSpPr>
          <p:nvPr/>
        </p:nvSpPr>
        <p:spPr bwMode="auto">
          <a:xfrm>
            <a:off x="8816975" y="4427538"/>
            <a:ext cx="774700" cy="7386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7 copies/</a:t>
            </a:r>
            <a:r>
              <a:rPr lang="en-US" altLang="en-US" sz="1400" b="1">
                <a:cs typeface="Times New Roman" panose="02020603050405020304" pitchFamily="18" charset="0"/>
              </a:rPr>
              <a:t>μL</a:t>
            </a:r>
            <a:endParaRPr lang="en-US" altLang="en-US" sz="1400" b="1"/>
          </a:p>
        </p:txBody>
      </p:sp>
      <p:sp>
        <p:nvSpPr>
          <p:cNvPr id="114701" name="Line 13"/>
          <p:cNvSpPr>
            <a:spLocks noChangeShapeType="1"/>
          </p:cNvSpPr>
          <p:nvPr/>
        </p:nvSpPr>
        <p:spPr bwMode="auto">
          <a:xfrm>
            <a:off x="5021264" y="3644900"/>
            <a:ext cx="1074737" cy="546100"/>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14702" name="Text Box 14"/>
          <p:cNvSpPr txBox="1">
            <a:spLocks noChangeArrowheads="1"/>
          </p:cNvSpPr>
          <p:nvPr/>
        </p:nvSpPr>
        <p:spPr bwMode="auto">
          <a:xfrm rot="-5400000">
            <a:off x="1130300" y="3810000"/>
            <a:ext cx="340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t>fluorescence (log scale)</a:t>
            </a:r>
          </a:p>
        </p:txBody>
      </p:sp>
      <p:sp>
        <p:nvSpPr>
          <p:cNvPr id="114703" name="Text Box 15"/>
          <p:cNvSpPr txBox="1">
            <a:spLocks noChangeArrowheads="1"/>
          </p:cNvSpPr>
          <p:nvPr/>
        </p:nvSpPr>
        <p:spPr bwMode="auto">
          <a:xfrm>
            <a:off x="5321300" y="6208713"/>
            <a:ext cx="2484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PCR cycle number</a:t>
            </a:r>
          </a:p>
        </p:txBody>
      </p:sp>
      <p:grpSp>
        <p:nvGrpSpPr>
          <p:cNvPr id="114704" name="Group 16"/>
          <p:cNvGrpSpPr>
            <a:grpSpLocks/>
          </p:cNvGrpSpPr>
          <p:nvPr/>
        </p:nvGrpSpPr>
        <p:grpSpPr bwMode="auto">
          <a:xfrm>
            <a:off x="3529013" y="5851525"/>
            <a:ext cx="6310312" cy="457200"/>
            <a:chOff x="1263" y="3686"/>
            <a:chExt cx="3975" cy="288"/>
          </a:xfrm>
        </p:grpSpPr>
        <p:sp>
          <p:nvSpPr>
            <p:cNvPr id="114705" name="Text Box 17"/>
            <p:cNvSpPr txBox="1">
              <a:spLocks noChangeArrowheads="1"/>
            </p:cNvSpPr>
            <p:nvPr/>
          </p:nvSpPr>
          <p:spPr bwMode="auto">
            <a:xfrm>
              <a:off x="4930" y="368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40</a:t>
              </a:r>
            </a:p>
          </p:txBody>
        </p:sp>
        <p:sp>
          <p:nvSpPr>
            <p:cNvPr id="114706" name="Text Box 18"/>
            <p:cNvSpPr txBox="1">
              <a:spLocks noChangeArrowheads="1"/>
            </p:cNvSpPr>
            <p:nvPr/>
          </p:nvSpPr>
          <p:spPr bwMode="auto">
            <a:xfrm>
              <a:off x="3048" y="368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20</a:t>
              </a:r>
            </a:p>
          </p:txBody>
        </p:sp>
        <p:sp>
          <p:nvSpPr>
            <p:cNvPr id="114707" name="Text Box 19"/>
            <p:cNvSpPr txBox="1">
              <a:spLocks noChangeArrowheads="1"/>
            </p:cNvSpPr>
            <p:nvPr/>
          </p:nvSpPr>
          <p:spPr bwMode="auto">
            <a:xfrm>
              <a:off x="3989" y="368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30</a:t>
              </a:r>
            </a:p>
          </p:txBody>
        </p:sp>
        <p:sp>
          <p:nvSpPr>
            <p:cNvPr id="114708" name="Text Box 20"/>
            <p:cNvSpPr txBox="1">
              <a:spLocks noChangeArrowheads="1"/>
            </p:cNvSpPr>
            <p:nvPr/>
          </p:nvSpPr>
          <p:spPr bwMode="auto">
            <a:xfrm>
              <a:off x="2107" y="368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10</a:t>
              </a:r>
            </a:p>
          </p:txBody>
        </p:sp>
        <p:sp>
          <p:nvSpPr>
            <p:cNvPr id="114709" name="Text Box 21"/>
            <p:cNvSpPr txBox="1">
              <a:spLocks noChangeArrowheads="1"/>
            </p:cNvSpPr>
            <p:nvPr/>
          </p:nvSpPr>
          <p:spPr bwMode="auto">
            <a:xfrm>
              <a:off x="1263" y="368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0</a:t>
              </a:r>
            </a:p>
          </p:txBody>
        </p:sp>
      </p:grpSp>
    </p:spTree>
    <p:extLst>
      <p:ext uri="{BB962C8B-B14F-4D97-AF65-F5344CB8AC3E}">
        <p14:creationId xmlns:p14="http://schemas.microsoft.com/office/powerpoint/2010/main" val="8038392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nvGrpSpPr>
        <p:grpSpPr bwMode="auto">
          <a:xfrm>
            <a:off x="4724401" y="1858963"/>
            <a:ext cx="2060575" cy="1250950"/>
            <a:chOff x="1451" y="1591"/>
            <a:chExt cx="973" cy="586"/>
          </a:xfrm>
        </p:grpSpPr>
        <p:sp>
          <p:nvSpPr>
            <p:cNvPr id="117855" name="Oval 3"/>
            <p:cNvSpPr>
              <a:spLocks noChangeArrowheads="1"/>
            </p:cNvSpPr>
            <p:nvPr/>
          </p:nvSpPr>
          <p:spPr bwMode="auto">
            <a:xfrm>
              <a:off x="1451" y="1591"/>
              <a:ext cx="973" cy="586"/>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856" name="Freeform 4"/>
            <p:cNvSpPr>
              <a:spLocks/>
            </p:cNvSpPr>
            <p:nvPr/>
          </p:nvSpPr>
          <p:spPr bwMode="auto">
            <a:xfrm>
              <a:off x="1826" y="1989"/>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0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6"/>
                  </a:lnTo>
                  <a:lnTo>
                    <a:pt x="24" y="6"/>
                  </a:lnTo>
                  <a:lnTo>
                    <a:pt x="18" y="0"/>
                  </a:lnTo>
                  <a:lnTo>
                    <a:pt x="12" y="0"/>
                  </a:lnTo>
                  <a:lnTo>
                    <a:pt x="0"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57" name="Freeform 5"/>
            <p:cNvSpPr>
              <a:spLocks/>
            </p:cNvSpPr>
            <p:nvPr/>
          </p:nvSpPr>
          <p:spPr bwMode="auto">
            <a:xfrm>
              <a:off x="1934" y="199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58" name="Freeform 6"/>
            <p:cNvSpPr>
              <a:spLocks/>
            </p:cNvSpPr>
            <p:nvPr/>
          </p:nvSpPr>
          <p:spPr bwMode="auto">
            <a:xfrm>
              <a:off x="1952" y="2079"/>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6 w 36"/>
                <a:gd name="T23" fmla="*/ 18 h 30"/>
                <a:gd name="T24" fmla="*/ 0 w 36"/>
                <a:gd name="T25" fmla="*/ 24 h 30"/>
                <a:gd name="T26" fmla="*/ 6 w 36"/>
                <a:gd name="T27" fmla="*/ 30 h 30"/>
                <a:gd name="T28" fmla="*/ 18 w 36"/>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30"/>
                <a:gd name="T47" fmla="*/ 36 w 3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6" y="18"/>
                  </a:lnTo>
                  <a:lnTo>
                    <a:pt x="0" y="24"/>
                  </a:lnTo>
                  <a:lnTo>
                    <a:pt x="6"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59" name="Freeform 7"/>
            <p:cNvSpPr>
              <a:spLocks/>
            </p:cNvSpPr>
            <p:nvPr/>
          </p:nvSpPr>
          <p:spPr bwMode="auto">
            <a:xfrm>
              <a:off x="1856" y="2079"/>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0" name="Freeform 8"/>
            <p:cNvSpPr>
              <a:spLocks/>
            </p:cNvSpPr>
            <p:nvPr/>
          </p:nvSpPr>
          <p:spPr bwMode="auto">
            <a:xfrm>
              <a:off x="1730" y="2079"/>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0 w 36"/>
                <a:gd name="T23" fmla="*/ 12 h 30"/>
                <a:gd name="T24" fmla="*/ 6 w 36"/>
                <a:gd name="T25" fmla="*/ 18 h 30"/>
                <a:gd name="T26" fmla="*/ 0 w 36"/>
                <a:gd name="T27" fmla="*/ 24 h 30"/>
                <a:gd name="T28" fmla="*/ 6 w 36"/>
                <a:gd name="T29" fmla="*/ 30 h 30"/>
                <a:gd name="T30" fmla="*/ 18 w 36"/>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30"/>
                <a:gd name="T50" fmla="*/ 36 w 36"/>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0" y="12"/>
                  </a:lnTo>
                  <a:lnTo>
                    <a:pt x="6" y="18"/>
                  </a:lnTo>
                  <a:lnTo>
                    <a:pt x="0" y="24"/>
                  </a:lnTo>
                  <a:lnTo>
                    <a:pt x="6"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1" name="Freeform 9"/>
            <p:cNvSpPr>
              <a:spLocks/>
            </p:cNvSpPr>
            <p:nvPr/>
          </p:nvSpPr>
          <p:spPr bwMode="auto">
            <a:xfrm>
              <a:off x="1772" y="199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2" name="Freeform 10"/>
            <p:cNvSpPr>
              <a:spLocks/>
            </p:cNvSpPr>
            <p:nvPr/>
          </p:nvSpPr>
          <p:spPr bwMode="auto">
            <a:xfrm>
              <a:off x="1814" y="1893"/>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12"/>
                  </a:lnTo>
                  <a:lnTo>
                    <a:pt x="18" y="6"/>
                  </a:lnTo>
                  <a:lnTo>
                    <a:pt x="24" y="12"/>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3" name="Freeform 11"/>
            <p:cNvSpPr>
              <a:spLocks/>
            </p:cNvSpPr>
            <p:nvPr/>
          </p:nvSpPr>
          <p:spPr bwMode="auto">
            <a:xfrm>
              <a:off x="1832" y="1792"/>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24 w 30"/>
                <a:gd name="T17" fmla="*/ 6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4" name="Freeform 12"/>
            <p:cNvSpPr>
              <a:spLocks/>
            </p:cNvSpPr>
            <p:nvPr/>
          </p:nvSpPr>
          <p:spPr bwMode="auto">
            <a:xfrm>
              <a:off x="1730" y="1774"/>
              <a:ext cx="36" cy="30"/>
            </a:xfrm>
            <a:custGeom>
              <a:avLst/>
              <a:gdLst>
                <a:gd name="T0" fmla="*/ 18 w 36"/>
                <a:gd name="T1" fmla="*/ 30 h 30"/>
                <a:gd name="T2" fmla="*/ 30 w 36"/>
                <a:gd name="T3" fmla="*/ 24 h 30"/>
                <a:gd name="T4" fmla="*/ 36 w 36"/>
                <a:gd name="T5" fmla="*/ 18 h 30"/>
                <a:gd name="T6" fmla="*/ 30 w 36"/>
                <a:gd name="T7" fmla="*/ 12 h 30"/>
                <a:gd name="T8" fmla="*/ 24 w 36"/>
                <a:gd name="T9" fmla="*/ 12 h 30"/>
                <a:gd name="T10" fmla="*/ 18 w 36"/>
                <a:gd name="T11" fmla="*/ 18 h 30"/>
                <a:gd name="T12" fmla="*/ 12 w 36"/>
                <a:gd name="T13" fmla="*/ 12 h 30"/>
                <a:gd name="T14" fmla="*/ 24 w 36"/>
                <a:gd name="T15" fmla="*/ 6 h 30"/>
                <a:gd name="T16" fmla="*/ 30 w 36"/>
                <a:gd name="T17" fmla="*/ 6 h 30"/>
                <a:gd name="T18" fmla="*/ 24 w 36"/>
                <a:gd name="T19" fmla="*/ 0 h 30"/>
                <a:gd name="T20" fmla="*/ 18 w 36"/>
                <a:gd name="T21" fmla="*/ 0 h 30"/>
                <a:gd name="T22" fmla="*/ 6 w 36"/>
                <a:gd name="T23" fmla="*/ 6 h 30"/>
                <a:gd name="T24" fmla="*/ 6 w 36"/>
                <a:gd name="T25" fmla="*/ 18 h 30"/>
                <a:gd name="T26" fmla="*/ 0 w 36"/>
                <a:gd name="T27" fmla="*/ 18 h 30"/>
                <a:gd name="T28" fmla="*/ 6 w 36"/>
                <a:gd name="T29" fmla="*/ 24 h 30"/>
                <a:gd name="T30" fmla="*/ 0 w 36"/>
                <a:gd name="T31" fmla="*/ 24 h 30"/>
                <a:gd name="T32" fmla="*/ 6 w 36"/>
                <a:gd name="T33" fmla="*/ 30 h 30"/>
                <a:gd name="T34" fmla="*/ 12 w 36"/>
                <a:gd name="T35" fmla="*/ 30 h 30"/>
                <a:gd name="T36" fmla="*/ 18 w 36"/>
                <a:gd name="T37" fmla="*/ 3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0"/>
                <a:gd name="T59" fmla="*/ 36 w 3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0">
                  <a:moveTo>
                    <a:pt x="18" y="30"/>
                  </a:moveTo>
                  <a:lnTo>
                    <a:pt x="30" y="24"/>
                  </a:lnTo>
                  <a:lnTo>
                    <a:pt x="36" y="18"/>
                  </a:lnTo>
                  <a:lnTo>
                    <a:pt x="30" y="12"/>
                  </a:lnTo>
                  <a:lnTo>
                    <a:pt x="24" y="12"/>
                  </a:lnTo>
                  <a:lnTo>
                    <a:pt x="18" y="18"/>
                  </a:lnTo>
                  <a:lnTo>
                    <a:pt x="12" y="12"/>
                  </a:lnTo>
                  <a:lnTo>
                    <a:pt x="24" y="6"/>
                  </a:lnTo>
                  <a:lnTo>
                    <a:pt x="30" y="6"/>
                  </a:lnTo>
                  <a:lnTo>
                    <a:pt x="24" y="0"/>
                  </a:lnTo>
                  <a:lnTo>
                    <a:pt x="18" y="0"/>
                  </a:lnTo>
                  <a:lnTo>
                    <a:pt x="6" y="6"/>
                  </a:lnTo>
                  <a:lnTo>
                    <a:pt x="6" y="18"/>
                  </a:lnTo>
                  <a:lnTo>
                    <a:pt x="0" y="18"/>
                  </a:lnTo>
                  <a:lnTo>
                    <a:pt x="6" y="24"/>
                  </a:lnTo>
                  <a:lnTo>
                    <a:pt x="0" y="24"/>
                  </a:lnTo>
                  <a:lnTo>
                    <a:pt x="6" y="30"/>
                  </a:lnTo>
                  <a:lnTo>
                    <a:pt x="12"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5" name="Freeform 13"/>
            <p:cNvSpPr>
              <a:spLocks/>
            </p:cNvSpPr>
            <p:nvPr/>
          </p:nvSpPr>
          <p:spPr bwMode="auto">
            <a:xfrm>
              <a:off x="1610" y="1774"/>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6" name="Freeform 14"/>
            <p:cNvSpPr>
              <a:spLocks/>
            </p:cNvSpPr>
            <p:nvPr/>
          </p:nvSpPr>
          <p:spPr bwMode="auto">
            <a:xfrm>
              <a:off x="1508" y="1875"/>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24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7" name="Freeform 15"/>
            <p:cNvSpPr>
              <a:spLocks/>
            </p:cNvSpPr>
            <p:nvPr/>
          </p:nvSpPr>
          <p:spPr bwMode="auto">
            <a:xfrm>
              <a:off x="1592" y="1875"/>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8" name="Freeform 16"/>
            <p:cNvSpPr>
              <a:spLocks/>
            </p:cNvSpPr>
            <p:nvPr/>
          </p:nvSpPr>
          <p:spPr bwMode="auto">
            <a:xfrm>
              <a:off x="1670" y="1875"/>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24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69" name="Freeform 17"/>
            <p:cNvSpPr>
              <a:spLocks/>
            </p:cNvSpPr>
            <p:nvPr/>
          </p:nvSpPr>
          <p:spPr bwMode="auto">
            <a:xfrm>
              <a:off x="1670" y="1953"/>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24 w 30"/>
                <a:gd name="T17" fmla="*/ 6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0" name="Freeform 18"/>
            <p:cNvSpPr>
              <a:spLocks/>
            </p:cNvSpPr>
            <p:nvPr/>
          </p:nvSpPr>
          <p:spPr bwMode="auto">
            <a:xfrm>
              <a:off x="1568" y="1953"/>
              <a:ext cx="36" cy="30"/>
            </a:xfrm>
            <a:custGeom>
              <a:avLst/>
              <a:gdLst>
                <a:gd name="T0" fmla="*/ 18 w 36"/>
                <a:gd name="T1" fmla="*/ 30 h 30"/>
                <a:gd name="T2" fmla="*/ 30 w 36"/>
                <a:gd name="T3" fmla="*/ 24 h 30"/>
                <a:gd name="T4" fmla="*/ 36 w 36"/>
                <a:gd name="T5" fmla="*/ 18 h 30"/>
                <a:gd name="T6" fmla="*/ 24 w 36"/>
                <a:gd name="T7" fmla="*/ 18 h 30"/>
                <a:gd name="T8" fmla="*/ 18 w 36"/>
                <a:gd name="T9" fmla="*/ 18 h 30"/>
                <a:gd name="T10" fmla="*/ 12 w 36"/>
                <a:gd name="T11" fmla="*/ 12 h 30"/>
                <a:gd name="T12" fmla="*/ 24 w 36"/>
                <a:gd name="T13" fmla="*/ 12 h 30"/>
                <a:gd name="T14" fmla="*/ 24 w 36"/>
                <a:gd name="T15" fmla="*/ 6 h 30"/>
                <a:gd name="T16" fmla="*/ 30 w 36"/>
                <a:gd name="T17" fmla="*/ 12 h 30"/>
                <a:gd name="T18" fmla="*/ 24 w 36"/>
                <a:gd name="T19" fmla="*/ 0 h 30"/>
                <a:gd name="T20" fmla="*/ 18 w 36"/>
                <a:gd name="T21" fmla="*/ 0 h 30"/>
                <a:gd name="T22" fmla="*/ 6 w 36"/>
                <a:gd name="T23" fmla="*/ 18 h 30"/>
                <a:gd name="T24" fmla="*/ 0 w 36"/>
                <a:gd name="T25" fmla="*/ 18 h 30"/>
                <a:gd name="T26" fmla="*/ 6 w 36"/>
                <a:gd name="T27" fmla="*/ 24 h 30"/>
                <a:gd name="T28" fmla="*/ 0 w 36"/>
                <a:gd name="T29" fmla="*/ 24 h 30"/>
                <a:gd name="T30" fmla="*/ 6 w 36"/>
                <a:gd name="T31" fmla="*/ 30 h 30"/>
                <a:gd name="T32" fmla="*/ 12 w 36"/>
                <a:gd name="T33" fmla="*/ 30 h 30"/>
                <a:gd name="T34" fmla="*/ 18 w 36"/>
                <a:gd name="T35" fmla="*/ 3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0"/>
                <a:gd name="T56" fmla="*/ 36 w 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0">
                  <a:moveTo>
                    <a:pt x="18" y="30"/>
                  </a:moveTo>
                  <a:lnTo>
                    <a:pt x="30" y="24"/>
                  </a:lnTo>
                  <a:lnTo>
                    <a:pt x="36" y="18"/>
                  </a:lnTo>
                  <a:lnTo>
                    <a:pt x="24" y="18"/>
                  </a:lnTo>
                  <a:lnTo>
                    <a:pt x="18" y="18"/>
                  </a:lnTo>
                  <a:lnTo>
                    <a:pt x="12" y="12"/>
                  </a:lnTo>
                  <a:lnTo>
                    <a:pt x="24" y="12"/>
                  </a:lnTo>
                  <a:lnTo>
                    <a:pt x="24" y="6"/>
                  </a:lnTo>
                  <a:lnTo>
                    <a:pt x="30" y="12"/>
                  </a:lnTo>
                  <a:lnTo>
                    <a:pt x="24" y="0"/>
                  </a:lnTo>
                  <a:lnTo>
                    <a:pt x="18" y="0"/>
                  </a:lnTo>
                  <a:lnTo>
                    <a:pt x="6" y="18"/>
                  </a:lnTo>
                  <a:lnTo>
                    <a:pt x="0" y="18"/>
                  </a:lnTo>
                  <a:lnTo>
                    <a:pt x="6" y="24"/>
                  </a:lnTo>
                  <a:lnTo>
                    <a:pt x="0" y="24"/>
                  </a:lnTo>
                  <a:lnTo>
                    <a:pt x="6" y="30"/>
                  </a:lnTo>
                  <a:lnTo>
                    <a:pt x="12"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1" name="Freeform 19"/>
            <p:cNvSpPr>
              <a:spLocks/>
            </p:cNvSpPr>
            <p:nvPr/>
          </p:nvSpPr>
          <p:spPr bwMode="auto">
            <a:xfrm>
              <a:off x="1592" y="1995"/>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0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6"/>
                  </a:lnTo>
                  <a:lnTo>
                    <a:pt x="24" y="6"/>
                  </a:lnTo>
                  <a:lnTo>
                    <a:pt x="18" y="0"/>
                  </a:lnTo>
                  <a:lnTo>
                    <a:pt x="12" y="0"/>
                  </a:lnTo>
                  <a:lnTo>
                    <a:pt x="0"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2" name="Freeform 20"/>
            <p:cNvSpPr>
              <a:spLocks/>
            </p:cNvSpPr>
            <p:nvPr/>
          </p:nvSpPr>
          <p:spPr bwMode="auto">
            <a:xfrm>
              <a:off x="1628" y="2037"/>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6 w 36"/>
                <a:gd name="T23" fmla="*/ 24 h 30"/>
                <a:gd name="T24" fmla="*/ 0 w 36"/>
                <a:gd name="T25" fmla="*/ 24 h 30"/>
                <a:gd name="T26" fmla="*/ 6 w 36"/>
                <a:gd name="T27" fmla="*/ 30 h 30"/>
                <a:gd name="T28" fmla="*/ 18 w 36"/>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30"/>
                <a:gd name="T47" fmla="*/ 36 w 3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6" y="24"/>
                  </a:lnTo>
                  <a:lnTo>
                    <a:pt x="0" y="24"/>
                  </a:lnTo>
                  <a:lnTo>
                    <a:pt x="6"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3" name="Freeform 21"/>
            <p:cNvSpPr>
              <a:spLocks/>
            </p:cNvSpPr>
            <p:nvPr/>
          </p:nvSpPr>
          <p:spPr bwMode="auto">
            <a:xfrm>
              <a:off x="2096" y="191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4" name="Freeform 22"/>
            <p:cNvSpPr>
              <a:spLocks/>
            </p:cNvSpPr>
            <p:nvPr/>
          </p:nvSpPr>
          <p:spPr bwMode="auto">
            <a:xfrm>
              <a:off x="2096" y="1953"/>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24 w 30"/>
                <a:gd name="T17" fmla="*/ 6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5" name="Freeform 23"/>
            <p:cNvSpPr>
              <a:spLocks/>
            </p:cNvSpPr>
            <p:nvPr/>
          </p:nvSpPr>
          <p:spPr bwMode="auto">
            <a:xfrm>
              <a:off x="2138" y="2037"/>
              <a:ext cx="31" cy="30"/>
            </a:xfrm>
            <a:custGeom>
              <a:avLst/>
              <a:gdLst>
                <a:gd name="T0" fmla="*/ 12 w 31"/>
                <a:gd name="T1" fmla="*/ 30 h 30"/>
                <a:gd name="T2" fmla="*/ 25 w 31"/>
                <a:gd name="T3" fmla="*/ 24 h 30"/>
                <a:gd name="T4" fmla="*/ 31 w 31"/>
                <a:gd name="T5" fmla="*/ 12 h 30"/>
                <a:gd name="T6" fmla="*/ 18 w 31"/>
                <a:gd name="T7" fmla="*/ 12 h 30"/>
                <a:gd name="T8" fmla="*/ 12 w 31"/>
                <a:gd name="T9" fmla="*/ 12 h 30"/>
                <a:gd name="T10" fmla="*/ 18 w 31"/>
                <a:gd name="T11" fmla="*/ 6 h 30"/>
                <a:gd name="T12" fmla="*/ 25 w 31"/>
                <a:gd name="T13" fmla="*/ 6 h 30"/>
                <a:gd name="T14" fmla="*/ 18 w 31"/>
                <a:gd name="T15" fmla="*/ 0 h 30"/>
                <a:gd name="T16" fmla="*/ 12 w 31"/>
                <a:gd name="T17" fmla="*/ 0 h 30"/>
                <a:gd name="T18" fmla="*/ 0 w 31"/>
                <a:gd name="T19" fmla="*/ 12 h 30"/>
                <a:gd name="T20" fmla="*/ 0 w 31"/>
                <a:gd name="T21" fmla="*/ 24 h 30"/>
                <a:gd name="T22" fmla="*/ 0 w 31"/>
                <a:gd name="T23" fmla="*/ 30 h 30"/>
                <a:gd name="T24" fmla="*/ 12 w 31"/>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30"/>
                <a:gd name="T41" fmla="*/ 31 w 31"/>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30">
                  <a:moveTo>
                    <a:pt x="12" y="30"/>
                  </a:moveTo>
                  <a:lnTo>
                    <a:pt x="25" y="24"/>
                  </a:lnTo>
                  <a:lnTo>
                    <a:pt x="31" y="12"/>
                  </a:lnTo>
                  <a:lnTo>
                    <a:pt x="18" y="12"/>
                  </a:lnTo>
                  <a:lnTo>
                    <a:pt x="12" y="12"/>
                  </a:lnTo>
                  <a:lnTo>
                    <a:pt x="18" y="6"/>
                  </a:lnTo>
                  <a:lnTo>
                    <a:pt x="25" y="6"/>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6" name="Freeform 24"/>
            <p:cNvSpPr>
              <a:spLocks/>
            </p:cNvSpPr>
            <p:nvPr/>
          </p:nvSpPr>
          <p:spPr bwMode="auto">
            <a:xfrm>
              <a:off x="2054" y="2079"/>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0 w 36"/>
                <a:gd name="T23" fmla="*/ 12 h 30"/>
                <a:gd name="T24" fmla="*/ 6 w 36"/>
                <a:gd name="T25" fmla="*/ 18 h 30"/>
                <a:gd name="T26" fmla="*/ 0 w 36"/>
                <a:gd name="T27" fmla="*/ 24 h 30"/>
                <a:gd name="T28" fmla="*/ 6 w 36"/>
                <a:gd name="T29" fmla="*/ 30 h 30"/>
                <a:gd name="T30" fmla="*/ 18 w 36"/>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30"/>
                <a:gd name="T50" fmla="*/ 36 w 36"/>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0" y="12"/>
                  </a:lnTo>
                  <a:lnTo>
                    <a:pt x="6" y="18"/>
                  </a:lnTo>
                  <a:lnTo>
                    <a:pt x="0" y="24"/>
                  </a:lnTo>
                  <a:lnTo>
                    <a:pt x="6"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7" name="Freeform 25"/>
            <p:cNvSpPr>
              <a:spLocks/>
            </p:cNvSpPr>
            <p:nvPr/>
          </p:nvSpPr>
          <p:spPr bwMode="auto">
            <a:xfrm>
              <a:off x="2036" y="2019"/>
              <a:ext cx="30" cy="24"/>
            </a:xfrm>
            <a:custGeom>
              <a:avLst/>
              <a:gdLst>
                <a:gd name="T0" fmla="*/ 12 w 30"/>
                <a:gd name="T1" fmla="*/ 24 h 24"/>
                <a:gd name="T2" fmla="*/ 30 w 30"/>
                <a:gd name="T3" fmla="*/ 18 h 24"/>
                <a:gd name="T4" fmla="*/ 30 w 30"/>
                <a:gd name="T5" fmla="*/ 12 h 24"/>
                <a:gd name="T6" fmla="*/ 18 w 30"/>
                <a:gd name="T7" fmla="*/ 12 h 24"/>
                <a:gd name="T8" fmla="*/ 12 w 30"/>
                <a:gd name="T9" fmla="*/ 12 h 24"/>
                <a:gd name="T10" fmla="*/ 18 w 30"/>
                <a:gd name="T11" fmla="*/ 6 h 24"/>
                <a:gd name="T12" fmla="*/ 24 w 30"/>
                <a:gd name="T13" fmla="*/ 6 h 24"/>
                <a:gd name="T14" fmla="*/ 18 w 30"/>
                <a:gd name="T15" fmla="*/ 0 h 24"/>
                <a:gd name="T16" fmla="*/ 12 w 30"/>
                <a:gd name="T17" fmla="*/ 0 h 24"/>
                <a:gd name="T18" fmla="*/ 0 w 30"/>
                <a:gd name="T19" fmla="*/ 12 h 24"/>
                <a:gd name="T20" fmla="*/ 0 w 30"/>
                <a:gd name="T21" fmla="*/ 18 h 24"/>
                <a:gd name="T22" fmla="*/ 0 w 30"/>
                <a:gd name="T23" fmla="*/ 24 h 24"/>
                <a:gd name="T24" fmla="*/ 6 w 30"/>
                <a:gd name="T25" fmla="*/ 24 h 24"/>
                <a:gd name="T26" fmla="*/ 12 w 30"/>
                <a:gd name="T27" fmla="*/ 24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24"/>
                <a:gd name="T44" fmla="*/ 30 w 3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24">
                  <a:moveTo>
                    <a:pt x="12" y="24"/>
                  </a:moveTo>
                  <a:lnTo>
                    <a:pt x="30" y="18"/>
                  </a:lnTo>
                  <a:lnTo>
                    <a:pt x="30" y="12"/>
                  </a:lnTo>
                  <a:lnTo>
                    <a:pt x="18" y="12"/>
                  </a:lnTo>
                  <a:lnTo>
                    <a:pt x="12" y="12"/>
                  </a:lnTo>
                  <a:lnTo>
                    <a:pt x="18" y="6"/>
                  </a:lnTo>
                  <a:lnTo>
                    <a:pt x="24" y="6"/>
                  </a:lnTo>
                  <a:lnTo>
                    <a:pt x="18" y="0"/>
                  </a:lnTo>
                  <a:lnTo>
                    <a:pt x="12" y="0"/>
                  </a:lnTo>
                  <a:lnTo>
                    <a:pt x="0" y="12"/>
                  </a:lnTo>
                  <a:lnTo>
                    <a:pt x="0" y="18"/>
                  </a:lnTo>
                  <a:lnTo>
                    <a:pt x="0" y="24"/>
                  </a:lnTo>
                  <a:lnTo>
                    <a:pt x="6" y="24"/>
                  </a:lnTo>
                  <a:lnTo>
                    <a:pt x="12" y="24"/>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8" name="Freeform 26"/>
            <p:cNvSpPr>
              <a:spLocks/>
            </p:cNvSpPr>
            <p:nvPr/>
          </p:nvSpPr>
          <p:spPr bwMode="auto">
            <a:xfrm>
              <a:off x="2259" y="193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79" name="Freeform 27"/>
            <p:cNvSpPr>
              <a:spLocks/>
            </p:cNvSpPr>
            <p:nvPr/>
          </p:nvSpPr>
          <p:spPr bwMode="auto">
            <a:xfrm>
              <a:off x="2217" y="2019"/>
              <a:ext cx="36" cy="24"/>
            </a:xfrm>
            <a:custGeom>
              <a:avLst/>
              <a:gdLst>
                <a:gd name="T0" fmla="*/ 18 w 36"/>
                <a:gd name="T1" fmla="*/ 24 h 24"/>
                <a:gd name="T2" fmla="*/ 30 w 36"/>
                <a:gd name="T3" fmla="*/ 18 h 24"/>
                <a:gd name="T4" fmla="*/ 36 w 36"/>
                <a:gd name="T5" fmla="*/ 12 h 24"/>
                <a:gd name="T6" fmla="*/ 24 w 36"/>
                <a:gd name="T7" fmla="*/ 12 h 24"/>
                <a:gd name="T8" fmla="*/ 18 w 36"/>
                <a:gd name="T9" fmla="*/ 12 h 24"/>
                <a:gd name="T10" fmla="*/ 12 w 36"/>
                <a:gd name="T11" fmla="*/ 6 h 24"/>
                <a:gd name="T12" fmla="*/ 24 w 36"/>
                <a:gd name="T13" fmla="*/ 6 h 24"/>
                <a:gd name="T14" fmla="*/ 30 w 36"/>
                <a:gd name="T15" fmla="*/ 6 h 24"/>
                <a:gd name="T16" fmla="*/ 24 w 36"/>
                <a:gd name="T17" fmla="*/ 0 h 24"/>
                <a:gd name="T18" fmla="*/ 18 w 36"/>
                <a:gd name="T19" fmla="*/ 0 h 24"/>
                <a:gd name="T20" fmla="*/ 6 w 36"/>
                <a:gd name="T21" fmla="*/ 12 h 24"/>
                <a:gd name="T22" fmla="*/ 0 w 36"/>
                <a:gd name="T23" fmla="*/ 12 h 24"/>
                <a:gd name="T24" fmla="*/ 6 w 36"/>
                <a:gd name="T25" fmla="*/ 18 h 24"/>
                <a:gd name="T26" fmla="*/ 0 w 36"/>
                <a:gd name="T27" fmla="*/ 18 h 24"/>
                <a:gd name="T28" fmla="*/ 6 w 36"/>
                <a:gd name="T29" fmla="*/ 24 h 24"/>
                <a:gd name="T30" fmla="*/ 12 w 36"/>
                <a:gd name="T31" fmla="*/ 24 h 24"/>
                <a:gd name="T32" fmla="*/ 18 w 36"/>
                <a:gd name="T33" fmla="*/ 24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24"/>
                <a:gd name="T53" fmla="*/ 36 w 3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24">
                  <a:moveTo>
                    <a:pt x="18" y="24"/>
                  </a:moveTo>
                  <a:lnTo>
                    <a:pt x="30" y="18"/>
                  </a:lnTo>
                  <a:lnTo>
                    <a:pt x="36" y="12"/>
                  </a:lnTo>
                  <a:lnTo>
                    <a:pt x="24" y="12"/>
                  </a:lnTo>
                  <a:lnTo>
                    <a:pt x="18" y="12"/>
                  </a:lnTo>
                  <a:lnTo>
                    <a:pt x="12" y="6"/>
                  </a:lnTo>
                  <a:lnTo>
                    <a:pt x="24" y="6"/>
                  </a:lnTo>
                  <a:lnTo>
                    <a:pt x="30" y="6"/>
                  </a:lnTo>
                  <a:lnTo>
                    <a:pt x="24" y="0"/>
                  </a:lnTo>
                  <a:lnTo>
                    <a:pt x="18" y="0"/>
                  </a:lnTo>
                  <a:lnTo>
                    <a:pt x="6" y="12"/>
                  </a:lnTo>
                  <a:lnTo>
                    <a:pt x="0" y="12"/>
                  </a:lnTo>
                  <a:lnTo>
                    <a:pt x="6" y="18"/>
                  </a:lnTo>
                  <a:lnTo>
                    <a:pt x="0" y="18"/>
                  </a:lnTo>
                  <a:lnTo>
                    <a:pt x="6" y="24"/>
                  </a:lnTo>
                  <a:lnTo>
                    <a:pt x="12" y="24"/>
                  </a:lnTo>
                  <a:lnTo>
                    <a:pt x="18" y="24"/>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0" name="Freeform 28"/>
            <p:cNvSpPr>
              <a:spLocks/>
            </p:cNvSpPr>
            <p:nvPr/>
          </p:nvSpPr>
          <p:spPr bwMode="auto">
            <a:xfrm>
              <a:off x="2361" y="191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30"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1" name="Freeform 29"/>
            <p:cNvSpPr>
              <a:spLocks/>
            </p:cNvSpPr>
            <p:nvPr/>
          </p:nvSpPr>
          <p:spPr bwMode="auto">
            <a:xfrm>
              <a:off x="2319" y="197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2" name="Freeform 30"/>
            <p:cNvSpPr>
              <a:spLocks/>
            </p:cNvSpPr>
            <p:nvPr/>
          </p:nvSpPr>
          <p:spPr bwMode="auto">
            <a:xfrm>
              <a:off x="2301" y="1816"/>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3" name="Freeform 31"/>
            <p:cNvSpPr>
              <a:spLocks/>
            </p:cNvSpPr>
            <p:nvPr/>
          </p:nvSpPr>
          <p:spPr bwMode="auto">
            <a:xfrm>
              <a:off x="2277" y="1756"/>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6 w 36"/>
                <a:gd name="T23" fmla="*/ 18 h 30"/>
                <a:gd name="T24" fmla="*/ 0 w 36"/>
                <a:gd name="T25" fmla="*/ 24 h 30"/>
                <a:gd name="T26" fmla="*/ 6 w 36"/>
                <a:gd name="T27" fmla="*/ 30 h 30"/>
                <a:gd name="T28" fmla="*/ 18 w 36"/>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30"/>
                <a:gd name="T47" fmla="*/ 36 w 3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6" y="18"/>
                  </a:lnTo>
                  <a:lnTo>
                    <a:pt x="0" y="24"/>
                  </a:lnTo>
                  <a:lnTo>
                    <a:pt x="6"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4" name="Freeform 32"/>
            <p:cNvSpPr>
              <a:spLocks/>
            </p:cNvSpPr>
            <p:nvPr/>
          </p:nvSpPr>
          <p:spPr bwMode="auto">
            <a:xfrm>
              <a:off x="2181" y="1714"/>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5" name="Freeform 33"/>
            <p:cNvSpPr>
              <a:spLocks/>
            </p:cNvSpPr>
            <p:nvPr/>
          </p:nvSpPr>
          <p:spPr bwMode="auto">
            <a:xfrm>
              <a:off x="2199" y="1792"/>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18 w 30"/>
                <a:gd name="T17" fmla="*/ 0 h 30"/>
                <a:gd name="T18" fmla="*/ 12 w 30"/>
                <a:gd name="T19" fmla="*/ 0 h 30"/>
                <a:gd name="T20" fmla="*/ 0 w 30"/>
                <a:gd name="T21" fmla="*/ 18 h 30"/>
                <a:gd name="T22" fmla="*/ 0 w 30"/>
                <a:gd name="T23" fmla="*/ 24 h 30"/>
                <a:gd name="T24" fmla="*/ 0 w 30"/>
                <a:gd name="T25" fmla="*/ 30 h 30"/>
                <a:gd name="T26" fmla="*/ 6 w 30"/>
                <a:gd name="T27" fmla="*/ 30 h 30"/>
                <a:gd name="T28" fmla="*/ 12 w 30"/>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30"/>
                <a:gd name="T47" fmla="*/ 30 w 30"/>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30">
                  <a:moveTo>
                    <a:pt x="12" y="30"/>
                  </a:moveTo>
                  <a:lnTo>
                    <a:pt x="30" y="24"/>
                  </a:lnTo>
                  <a:lnTo>
                    <a:pt x="30" y="18"/>
                  </a:lnTo>
                  <a:lnTo>
                    <a:pt x="18" y="18"/>
                  </a:lnTo>
                  <a:lnTo>
                    <a:pt x="12" y="18"/>
                  </a:lnTo>
                  <a:lnTo>
                    <a:pt x="18" y="12"/>
                  </a:lnTo>
                  <a:lnTo>
                    <a:pt x="18" y="6"/>
                  </a:lnTo>
                  <a:lnTo>
                    <a:pt x="24" y="12"/>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6" name="Freeform 34"/>
            <p:cNvSpPr>
              <a:spLocks/>
            </p:cNvSpPr>
            <p:nvPr/>
          </p:nvSpPr>
          <p:spPr bwMode="auto">
            <a:xfrm>
              <a:off x="1976" y="1630"/>
              <a:ext cx="30" cy="30"/>
            </a:xfrm>
            <a:custGeom>
              <a:avLst/>
              <a:gdLst>
                <a:gd name="T0" fmla="*/ 12 w 30"/>
                <a:gd name="T1" fmla="*/ 30 h 30"/>
                <a:gd name="T2" fmla="*/ 24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18 w 30"/>
                <a:gd name="T17" fmla="*/ 0 h 30"/>
                <a:gd name="T18" fmla="*/ 12 w 30"/>
                <a:gd name="T19" fmla="*/ 0 h 30"/>
                <a:gd name="T20" fmla="*/ 0 w 30"/>
                <a:gd name="T21" fmla="*/ 18 h 30"/>
                <a:gd name="T22" fmla="*/ 0 w 30"/>
                <a:gd name="T23" fmla="*/ 24 h 30"/>
                <a:gd name="T24" fmla="*/ 0 w 30"/>
                <a:gd name="T25" fmla="*/ 30 h 30"/>
                <a:gd name="T26" fmla="*/ 6 w 30"/>
                <a:gd name="T27" fmla="*/ 30 h 30"/>
                <a:gd name="T28" fmla="*/ 12 w 30"/>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30"/>
                <a:gd name="T47" fmla="*/ 30 w 30"/>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30">
                  <a:moveTo>
                    <a:pt x="12" y="30"/>
                  </a:moveTo>
                  <a:lnTo>
                    <a:pt x="24" y="24"/>
                  </a:lnTo>
                  <a:lnTo>
                    <a:pt x="30" y="18"/>
                  </a:lnTo>
                  <a:lnTo>
                    <a:pt x="18" y="18"/>
                  </a:lnTo>
                  <a:lnTo>
                    <a:pt x="12" y="18"/>
                  </a:lnTo>
                  <a:lnTo>
                    <a:pt x="18" y="12"/>
                  </a:lnTo>
                  <a:lnTo>
                    <a:pt x="18" y="6"/>
                  </a:lnTo>
                  <a:lnTo>
                    <a:pt x="24" y="12"/>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7" name="Freeform 35"/>
            <p:cNvSpPr>
              <a:spLocks/>
            </p:cNvSpPr>
            <p:nvPr/>
          </p:nvSpPr>
          <p:spPr bwMode="auto">
            <a:xfrm>
              <a:off x="2096" y="1630"/>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24 w 30"/>
                <a:gd name="T17" fmla="*/ 6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8" name="Freeform 36"/>
            <p:cNvSpPr>
              <a:spLocks/>
            </p:cNvSpPr>
            <p:nvPr/>
          </p:nvSpPr>
          <p:spPr bwMode="auto">
            <a:xfrm>
              <a:off x="1730" y="1672"/>
              <a:ext cx="36" cy="30"/>
            </a:xfrm>
            <a:custGeom>
              <a:avLst/>
              <a:gdLst>
                <a:gd name="T0" fmla="*/ 18 w 36"/>
                <a:gd name="T1" fmla="*/ 30 h 30"/>
                <a:gd name="T2" fmla="*/ 30 w 36"/>
                <a:gd name="T3" fmla="*/ 24 h 30"/>
                <a:gd name="T4" fmla="*/ 36 w 36"/>
                <a:gd name="T5" fmla="*/ 18 h 30"/>
                <a:gd name="T6" fmla="*/ 30 w 36"/>
                <a:gd name="T7" fmla="*/ 12 h 30"/>
                <a:gd name="T8" fmla="*/ 24 w 36"/>
                <a:gd name="T9" fmla="*/ 12 h 30"/>
                <a:gd name="T10" fmla="*/ 18 w 36"/>
                <a:gd name="T11" fmla="*/ 18 h 30"/>
                <a:gd name="T12" fmla="*/ 12 w 36"/>
                <a:gd name="T13" fmla="*/ 12 h 30"/>
                <a:gd name="T14" fmla="*/ 24 w 36"/>
                <a:gd name="T15" fmla="*/ 6 h 30"/>
                <a:gd name="T16" fmla="*/ 30 w 36"/>
                <a:gd name="T17" fmla="*/ 6 h 30"/>
                <a:gd name="T18" fmla="*/ 24 w 36"/>
                <a:gd name="T19" fmla="*/ 0 h 30"/>
                <a:gd name="T20" fmla="*/ 18 w 36"/>
                <a:gd name="T21" fmla="*/ 0 h 30"/>
                <a:gd name="T22" fmla="*/ 6 w 36"/>
                <a:gd name="T23" fmla="*/ 6 h 30"/>
                <a:gd name="T24" fmla="*/ 6 w 36"/>
                <a:gd name="T25" fmla="*/ 18 h 30"/>
                <a:gd name="T26" fmla="*/ 0 w 36"/>
                <a:gd name="T27" fmla="*/ 18 h 30"/>
                <a:gd name="T28" fmla="*/ 6 w 36"/>
                <a:gd name="T29" fmla="*/ 24 h 30"/>
                <a:gd name="T30" fmla="*/ 0 w 36"/>
                <a:gd name="T31" fmla="*/ 24 h 30"/>
                <a:gd name="T32" fmla="*/ 6 w 36"/>
                <a:gd name="T33" fmla="*/ 30 h 30"/>
                <a:gd name="T34" fmla="*/ 12 w 36"/>
                <a:gd name="T35" fmla="*/ 30 h 30"/>
                <a:gd name="T36" fmla="*/ 18 w 36"/>
                <a:gd name="T37" fmla="*/ 3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0"/>
                <a:gd name="T59" fmla="*/ 36 w 3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0">
                  <a:moveTo>
                    <a:pt x="18" y="30"/>
                  </a:moveTo>
                  <a:lnTo>
                    <a:pt x="30" y="24"/>
                  </a:lnTo>
                  <a:lnTo>
                    <a:pt x="36" y="18"/>
                  </a:lnTo>
                  <a:lnTo>
                    <a:pt x="30" y="12"/>
                  </a:lnTo>
                  <a:lnTo>
                    <a:pt x="24" y="12"/>
                  </a:lnTo>
                  <a:lnTo>
                    <a:pt x="18" y="18"/>
                  </a:lnTo>
                  <a:lnTo>
                    <a:pt x="12" y="12"/>
                  </a:lnTo>
                  <a:lnTo>
                    <a:pt x="24" y="6"/>
                  </a:lnTo>
                  <a:lnTo>
                    <a:pt x="30" y="6"/>
                  </a:lnTo>
                  <a:lnTo>
                    <a:pt x="24" y="0"/>
                  </a:lnTo>
                  <a:lnTo>
                    <a:pt x="18" y="0"/>
                  </a:lnTo>
                  <a:lnTo>
                    <a:pt x="6" y="6"/>
                  </a:lnTo>
                  <a:lnTo>
                    <a:pt x="6" y="18"/>
                  </a:lnTo>
                  <a:lnTo>
                    <a:pt x="0" y="18"/>
                  </a:lnTo>
                  <a:lnTo>
                    <a:pt x="6" y="24"/>
                  </a:lnTo>
                  <a:lnTo>
                    <a:pt x="0" y="24"/>
                  </a:lnTo>
                  <a:lnTo>
                    <a:pt x="6" y="30"/>
                  </a:lnTo>
                  <a:lnTo>
                    <a:pt x="12" y="30"/>
                  </a:lnTo>
                  <a:lnTo>
                    <a:pt x="18"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89" name="Freeform 37"/>
            <p:cNvSpPr>
              <a:spLocks/>
            </p:cNvSpPr>
            <p:nvPr/>
          </p:nvSpPr>
          <p:spPr bwMode="auto">
            <a:xfrm>
              <a:off x="1610" y="1672"/>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0" name="Freeform 38"/>
            <p:cNvSpPr>
              <a:spLocks/>
            </p:cNvSpPr>
            <p:nvPr/>
          </p:nvSpPr>
          <p:spPr bwMode="auto">
            <a:xfrm>
              <a:off x="1832" y="1630"/>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24 w 30"/>
                <a:gd name="T17" fmla="*/ 6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1" name="Freeform 39"/>
            <p:cNvSpPr>
              <a:spLocks/>
            </p:cNvSpPr>
            <p:nvPr/>
          </p:nvSpPr>
          <p:spPr bwMode="auto">
            <a:xfrm>
              <a:off x="1994" y="1756"/>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2" name="Freeform 40"/>
            <p:cNvSpPr>
              <a:spLocks/>
            </p:cNvSpPr>
            <p:nvPr/>
          </p:nvSpPr>
          <p:spPr bwMode="auto">
            <a:xfrm>
              <a:off x="2114" y="1834"/>
              <a:ext cx="36" cy="29"/>
            </a:xfrm>
            <a:custGeom>
              <a:avLst/>
              <a:gdLst>
                <a:gd name="T0" fmla="*/ 18 w 36"/>
                <a:gd name="T1" fmla="*/ 29 h 29"/>
                <a:gd name="T2" fmla="*/ 30 w 36"/>
                <a:gd name="T3" fmla="*/ 23 h 29"/>
                <a:gd name="T4" fmla="*/ 36 w 36"/>
                <a:gd name="T5" fmla="*/ 17 h 29"/>
                <a:gd name="T6" fmla="*/ 30 w 36"/>
                <a:gd name="T7" fmla="*/ 12 h 29"/>
                <a:gd name="T8" fmla="*/ 24 w 36"/>
                <a:gd name="T9" fmla="*/ 12 h 29"/>
                <a:gd name="T10" fmla="*/ 18 w 36"/>
                <a:gd name="T11" fmla="*/ 17 h 29"/>
                <a:gd name="T12" fmla="*/ 12 w 36"/>
                <a:gd name="T13" fmla="*/ 12 h 29"/>
                <a:gd name="T14" fmla="*/ 24 w 36"/>
                <a:gd name="T15" fmla="*/ 6 h 29"/>
                <a:gd name="T16" fmla="*/ 30 w 36"/>
                <a:gd name="T17" fmla="*/ 6 h 29"/>
                <a:gd name="T18" fmla="*/ 24 w 36"/>
                <a:gd name="T19" fmla="*/ 0 h 29"/>
                <a:gd name="T20" fmla="*/ 18 w 36"/>
                <a:gd name="T21" fmla="*/ 0 h 29"/>
                <a:gd name="T22" fmla="*/ 6 w 36"/>
                <a:gd name="T23" fmla="*/ 6 h 29"/>
                <a:gd name="T24" fmla="*/ 6 w 36"/>
                <a:gd name="T25" fmla="*/ 17 h 29"/>
                <a:gd name="T26" fmla="*/ 6 w 36"/>
                <a:gd name="T27" fmla="*/ 23 h 29"/>
                <a:gd name="T28" fmla="*/ 0 w 36"/>
                <a:gd name="T29" fmla="*/ 23 h 29"/>
                <a:gd name="T30" fmla="*/ 6 w 36"/>
                <a:gd name="T31" fmla="*/ 29 h 29"/>
                <a:gd name="T32" fmla="*/ 12 w 36"/>
                <a:gd name="T33" fmla="*/ 29 h 29"/>
                <a:gd name="T34" fmla="*/ 18 w 36"/>
                <a:gd name="T35" fmla="*/ 29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29"/>
                <a:gd name="T56" fmla="*/ 36 w 36"/>
                <a:gd name="T57" fmla="*/ 29 h 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29">
                  <a:moveTo>
                    <a:pt x="18" y="29"/>
                  </a:moveTo>
                  <a:lnTo>
                    <a:pt x="30" y="23"/>
                  </a:lnTo>
                  <a:lnTo>
                    <a:pt x="36" y="17"/>
                  </a:lnTo>
                  <a:lnTo>
                    <a:pt x="30" y="12"/>
                  </a:lnTo>
                  <a:lnTo>
                    <a:pt x="24" y="12"/>
                  </a:lnTo>
                  <a:lnTo>
                    <a:pt x="18" y="17"/>
                  </a:lnTo>
                  <a:lnTo>
                    <a:pt x="12" y="12"/>
                  </a:lnTo>
                  <a:lnTo>
                    <a:pt x="24" y="6"/>
                  </a:lnTo>
                  <a:lnTo>
                    <a:pt x="30" y="6"/>
                  </a:lnTo>
                  <a:lnTo>
                    <a:pt x="24" y="0"/>
                  </a:lnTo>
                  <a:lnTo>
                    <a:pt x="18" y="0"/>
                  </a:lnTo>
                  <a:lnTo>
                    <a:pt x="6" y="6"/>
                  </a:lnTo>
                  <a:lnTo>
                    <a:pt x="6" y="17"/>
                  </a:lnTo>
                  <a:lnTo>
                    <a:pt x="6" y="23"/>
                  </a:lnTo>
                  <a:lnTo>
                    <a:pt x="0" y="23"/>
                  </a:lnTo>
                  <a:lnTo>
                    <a:pt x="6" y="29"/>
                  </a:lnTo>
                  <a:lnTo>
                    <a:pt x="12" y="29"/>
                  </a:lnTo>
                  <a:lnTo>
                    <a:pt x="18" y="29"/>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3" name="Freeform 41"/>
            <p:cNvSpPr>
              <a:spLocks/>
            </p:cNvSpPr>
            <p:nvPr/>
          </p:nvSpPr>
          <p:spPr bwMode="auto">
            <a:xfrm>
              <a:off x="2199" y="1857"/>
              <a:ext cx="30" cy="24"/>
            </a:xfrm>
            <a:custGeom>
              <a:avLst/>
              <a:gdLst>
                <a:gd name="T0" fmla="*/ 12 w 30"/>
                <a:gd name="T1" fmla="*/ 24 h 24"/>
                <a:gd name="T2" fmla="*/ 30 w 30"/>
                <a:gd name="T3" fmla="*/ 18 h 24"/>
                <a:gd name="T4" fmla="*/ 30 w 30"/>
                <a:gd name="T5" fmla="*/ 12 h 24"/>
                <a:gd name="T6" fmla="*/ 18 w 30"/>
                <a:gd name="T7" fmla="*/ 12 h 24"/>
                <a:gd name="T8" fmla="*/ 12 w 30"/>
                <a:gd name="T9" fmla="*/ 12 h 24"/>
                <a:gd name="T10" fmla="*/ 18 w 30"/>
                <a:gd name="T11" fmla="*/ 6 h 24"/>
                <a:gd name="T12" fmla="*/ 24 w 30"/>
                <a:gd name="T13" fmla="*/ 6 h 24"/>
                <a:gd name="T14" fmla="*/ 18 w 30"/>
                <a:gd name="T15" fmla="*/ 0 h 24"/>
                <a:gd name="T16" fmla="*/ 12 w 30"/>
                <a:gd name="T17" fmla="*/ 0 h 24"/>
                <a:gd name="T18" fmla="*/ 0 w 30"/>
                <a:gd name="T19" fmla="*/ 12 h 24"/>
                <a:gd name="T20" fmla="*/ 0 w 30"/>
                <a:gd name="T21" fmla="*/ 18 h 24"/>
                <a:gd name="T22" fmla="*/ 0 w 30"/>
                <a:gd name="T23" fmla="*/ 24 h 24"/>
                <a:gd name="T24" fmla="*/ 6 w 30"/>
                <a:gd name="T25" fmla="*/ 24 h 24"/>
                <a:gd name="T26" fmla="*/ 12 w 30"/>
                <a:gd name="T27" fmla="*/ 24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24"/>
                <a:gd name="T44" fmla="*/ 30 w 3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24">
                  <a:moveTo>
                    <a:pt x="12" y="24"/>
                  </a:moveTo>
                  <a:lnTo>
                    <a:pt x="30" y="18"/>
                  </a:lnTo>
                  <a:lnTo>
                    <a:pt x="30" y="12"/>
                  </a:lnTo>
                  <a:lnTo>
                    <a:pt x="18" y="12"/>
                  </a:lnTo>
                  <a:lnTo>
                    <a:pt x="12" y="12"/>
                  </a:lnTo>
                  <a:lnTo>
                    <a:pt x="18" y="6"/>
                  </a:lnTo>
                  <a:lnTo>
                    <a:pt x="24" y="6"/>
                  </a:lnTo>
                  <a:lnTo>
                    <a:pt x="18" y="0"/>
                  </a:lnTo>
                  <a:lnTo>
                    <a:pt x="12" y="0"/>
                  </a:lnTo>
                  <a:lnTo>
                    <a:pt x="0" y="12"/>
                  </a:lnTo>
                  <a:lnTo>
                    <a:pt x="0" y="18"/>
                  </a:lnTo>
                  <a:lnTo>
                    <a:pt x="0" y="24"/>
                  </a:lnTo>
                  <a:lnTo>
                    <a:pt x="6" y="24"/>
                  </a:lnTo>
                  <a:lnTo>
                    <a:pt x="12" y="24"/>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4" name="Freeform 42"/>
            <p:cNvSpPr>
              <a:spLocks/>
            </p:cNvSpPr>
            <p:nvPr/>
          </p:nvSpPr>
          <p:spPr bwMode="auto">
            <a:xfrm>
              <a:off x="2301" y="1875"/>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5" name="Freeform 43"/>
            <p:cNvSpPr>
              <a:spLocks/>
            </p:cNvSpPr>
            <p:nvPr/>
          </p:nvSpPr>
          <p:spPr bwMode="auto">
            <a:xfrm>
              <a:off x="1532" y="1756"/>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6" name="Freeform 44"/>
            <p:cNvSpPr>
              <a:spLocks/>
            </p:cNvSpPr>
            <p:nvPr/>
          </p:nvSpPr>
          <p:spPr bwMode="auto">
            <a:xfrm>
              <a:off x="1508" y="1792"/>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18 w 30"/>
                <a:gd name="T13" fmla="*/ 6 h 30"/>
                <a:gd name="T14" fmla="*/ 24 w 30"/>
                <a:gd name="T15" fmla="*/ 12 h 30"/>
                <a:gd name="T16" fmla="*/ 24 w 30"/>
                <a:gd name="T17" fmla="*/ 6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7" name="Freeform 45"/>
            <p:cNvSpPr>
              <a:spLocks/>
            </p:cNvSpPr>
            <p:nvPr/>
          </p:nvSpPr>
          <p:spPr bwMode="auto">
            <a:xfrm>
              <a:off x="1754" y="1834"/>
              <a:ext cx="30" cy="29"/>
            </a:xfrm>
            <a:custGeom>
              <a:avLst/>
              <a:gdLst>
                <a:gd name="T0" fmla="*/ 12 w 30"/>
                <a:gd name="T1" fmla="*/ 29 h 29"/>
                <a:gd name="T2" fmla="*/ 24 w 30"/>
                <a:gd name="T3" fmla="*/ 23 h 29"/>
                <a:gd name="T4" fmla="*/ 30 w 30"/>
                <a:gd name="T5" fmla="*/ 17 h 29"/>
                <a:gd name="T6" fmla="*/ 24 w 30"/>
                <a:gd name="T7" fmla="*/ 12 h 29"/>
                <a:gd name="T8" fmla="*/ 18 w 30"/>
                <a:gd name="T9" fmla="*/ 12 h 29"/>
                <a:gd name="T10" fmla="*/ 12 w 30"/>
                <a:gd name="T11" fmla="*/ 17 h 29"/>
                <a:gd name="T12" fmla="*/ 18 w 30"/>
                <a:gd name="T13" fmla="*/ 6 h 29"/>
                <a:gd name="T14" fmla="*/ 24 w 30"/>
                <a:gd name="T15" fmla="*/ 6 h 29"/>
                <a:gd name="T16" fmla="*/ 18 w 30"/>
                <a:gd name="T17" fmla="*/ 0 h 29"/>
                <a:gd name="T18" fmla="*/ 12 w 30"/>
                <a:gd name="T19" fmla="*/ 0 h 29"/>
                <a:gd name="T20" fmla="*/ 0 w 30"/>
                <a:gd name="T21" fmla="*/ 6 h 29"/>
                <a:gd name="T22" fmla="*/ 0 w 30"/>
                <a:gd name="T23" fmla="*/ 17 h 29"/>
                <a:gd name="T24" fmla="*/ 0 w 30"/>
                <a:gd name="T25" fmla="*/ 23 h 29"/>
                <a:gd name="T26" fmla="*/ 0 w 30"/>
                <a:gd name="T27" fmla="*/ 29 h 29"/>
                <a:gd name="T28" fmla="*/ 6 w 30"/>
                <a:gd name="T29" fmla="*/ 29 h 29"/>
                <a:gd name="T30" fmla="*/ 12 w 30"/>
                <a:gd name="T31" fmla="*/ 29 h 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29"/>
                <a:gd name="T50" fmla="*/ 30 w 30"/>
                <a:gd name="T51" fmla="*/ 29 h 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29">
                  <a:moveTo>
                    <a:pt x="12" y="29"/>
                  </a:moveTo>
                  <a:lnTo>
                    <a:pt x="24" y="23"/>
                  </a:lnTo>
                  <a:lnTo>
                    <a:pt x="30" y="17"/>
                  </a:lnTo>
                  <a:lnTo>
                    <a:pt x="24" y="12"/>
                  </a:lnTo>
                  <a:lnTo>
                    <a:pt x="18" y="12"/>
                  </a:lnTo>
                  <a:lnTo>
                    <a:pt x="12" y="17"/>
                  </a:lnTo>
                  <a:lnTo>
                    <a:pt x="18" y="6"/>
                  </a:lnTo>
                  <a:lnTo>
                    <a:pt x="24" y="6"/>
                  </a:lnTo>
                  <a:lnTo>
                    <a:pt x="18" y="0"/>
                  </a:lnTo>
                  <a:lnTo>
                    <a:pt x="12" y="0"/>
                  </a:lnTo>
                  <a:lnTo>
                    <a:pt x="0" y="6"/>
                  </a:lnTo>
                  <a:lnTo>
                    <a:pt x="0" y="17"/>
                  </a:lnTo>
                  <a:lnTo>
                    <a:pt x="0" y="23"/>
                  </a:lnTo>
                  <a:lnTo>
                    <a:pt x="0" y="29"/>
                  </a:lnTo>
                  <a:lnTo>
                    <a:pt x="6" y="29"/>
                  </a:lnTo>
                  <a:lnTo>
                    <a:pt x="12" y="29"/>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8" name="Freeform 46"/>
            <p:cNvSpPr>
              <a:spLocks/>
            </p:cNvSpPr>
            <p:nvPr/>
          </p:nvSpPr>
          <p:spPr bwMode="auto">
            <a:xfrm>
              <a:off x="1994" y="2115"/>
              <a:ext cx="30" cy="29"/>
            </a:xfrm>
            <a:custGeom>
              <a:avLst/>
              <a:gdLst>
                <a:gd name="T0" fmla="*/ 12 w 30"/>
                <a:gd name="T1" fmla="*/ 29 h 29"/>
                <a:gd name="T2" fmla="*/ 30 w 30"/>
                <a:gd name="T3" fmla="*/ 24 h 29"/>
                <a:gd name="T4" fmla="*/ 30 w 30"/>
                <a:gd name="T5" fmla="*/ 18 h 29"/>
                <a:gd name="T6" fmla="*/ 18 w 30"/>
                <a:gd name="T7" fmla="*/ 18 h 29"/>
                <a:gd name="T8" fmla="*/ 12 w 30"/>
                <a:gd name="T9" fmla="*/ 18 h 29"/>
                <a:gd name="T10" fmla="*/ 18 w 30"/>
                <a:gd name="T11" fmla="*/ 12 h 29"/>
                <a:gd name="T12" fmla="*/ 18 w 30"/>
                <a:gd name="T13" fmla="*/ 6 h 29"/>
                <a:gd name="T14" fmla="*/ 24 w 30"/>
                <a:gd name="T15" fmla="*/ 12 h 29"/>
                <a:gd name="T16" fmla="*/ 24 w 30"/>
                <a:gd name="T17" fmla="*/ 6 h 29"/>
                <a:gd name="T18" fmla="*/ 18 w 30"/>
                <a:gd name="T19" fmla="*/ 0 h 29"/>
                <a:gd name="T20" fmla="*/ 12 w 30"/>
                <a:gd name="T21" fmla="*/ 0 h 29"/>
                <a:gd name="T22" fmla="*/ 0 w 30"/>
                <a:gd name="T23" fmla="*/ 18 h 29"/>
                <a:gd name="T24" fmla="*/ 0 w 30"/>
                <a:gd name="T25" fmla="*/ 24 h 29"/>
                <a:gd name="T26" fmla="*/ 0 w 30"/>
                <a:gd name="T27" fmla="*/ 29 h 29"/>
                <a:gd name="T28" fmla="*/ 6 w 30"/>
                <a:gd name="T29" fmla="*/ 29 h 29"/>
                <a:gd name="T30" fmla="*/ 12 w 30"/>
                <a:gd name="T31" fmla="*/ 29 h 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29"/>
                <a:gd name="T50" fmla="*/ 30 w 30"/>
                <a:gd name="T51" fmla="*/ 29 h 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29">
                  <a:moveTo>
                    <a:pt x="12" y="29"/>
                  </a:moveTo>
                  <a:lnTo>
                    <a:pt x="30" y="24"/>
                  </a:lnTo>
                  <a:lnTo>
                    <a:pt x="30" y="18"/>
                  </a:lnTo>
                  <a:lnTo>
                    <a:pt x="18" y="18"/>
                  </a:lnTo>
                  <a:lnTo>
                    <a:pt x="12" y="18"/>
                  </a:lnTo>
                  <a:lnTo>
                    <a:pt x="18" y="12"/>
                  </a:lnTo>
                  <a:lnTo>
                    <a:pt x="18" y="6"/>
                  </a:lnTo>
                  <a:lnTo>
                    <a:pt x="24" y="12"/>
                  </a:lnTo>
                  <a:lnTo>
                    <a:pt x="24" y="6"/>
                  </a:lnTo>
                  <a:lnTo>
                    <a:pt x="18" y="0"/>
                  </a:lnTo>
                  <a:lnTo>
                    <a:pt x="12" y="0"/>
                  </a:lnTo>
                  <a:lnTo>
                    <a:pt x="0" y="18"/>
                  </a:lnTo>
                  <a:lnTo>
                    <a:pt x="0" y="24"/>
                  </a:lnTo>
                  <a:lnTo>
                    <a:pt x="0" y="29"/>
                  </a:lnTo>
                  <a:lnTo>
                    <a:pt x="6" y="29"/>
                  </a:lnTo>
                  <a:lnTo>
                    <a:pt x="12" y="29"/>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99" name="Freeform 47"/>
            <p:cNvSpPr>
              <a:spLocks/>
            </p:cNvSpPr>
            <p:nvPr/>
          </p:nvSpPr>
          <p:spPr bwMode="auto">
            <a:xfrm>
              <a:off x="1814" y="2115"/>
              <a:ext cx="30" cy="29"/>
            </a:xfrm>
            <a:custGeom>
              <a:avLst/>
              <a:gdLst>
                <a:gd name="T0" fmla="*/ 12 w 30"/>
                <a:gd name="T1" fmla="*/ 29 h 29"/>
                <a:gd name="T2" fmla="*/ 24 w 30"/>
                <a:gd name="T3" fmla="*/ 24 h 29"/>
                <a:gd name="T4" fmla="*/ 30 w 30"/>
                <a:gd name="T5" fmla="*/ 18 h 29"/>
                <a:gd name="T6" fmla="*/ 18 w 30"/>
                <a:gd name="T7" fmla="*/ 18 h 29"/>
                <a:gd name="T8" fmla="*/ 12 w 30"/>
                <a:gd name="T9" fmla="*/ 18 h 29"/>
                <a:gd name="T10" fmla="*/ 18 w 30"/>
                <a:gd name="T11" fmla="*/ 12 h 29"/>
                <a:gd name="T12" fmla="*/ 18 w 30"/>
                <a:gd name="T13" fmla="*/ 6 h 29"/>
                <a:gd name="T14" fmla="*/ 24 w 30"/>
                <a:gd name="T15" fmla="*/ 12 h 29"/>
                <a:gd name="T16" fmla="*/ 18 w 30"/>
                <a:gd name="T17" fmla="*/ 0 h 29"/>
                <a:gd name="T18" fmla="*/ 12 w 30"/>
                <a:gd name="T19" fmla="*/ 0 h 29"/>
                <a:gd name="T20" fmla="*/ 0 w 30"/>
                <a:gd name="T21" fmla="*/ 18 h 29"/>
                <a:gd name="T22" fmla="*/ 0 w 30"/>
                <a:gd name="T23" fmla="*/ 24 h 29"/>
                <a:gd name="T24" fmla="*/ 0 w 30"/>
                <a:gd name="T25" fmla="*/ 29 h 29"/>
                <a:gd name="T26" fmla="*/ 6 w 30"/>
                <a:gd name="T27" fmla="*/ 29 h 29"/>
                <a:gd name="T28" fmla="*/ 12 w 30"/>
                <a:gd name="T29" fmla="*/ 29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29"/>
                <a:gd name="T47" fmla="*/ 30 w 30"/>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29">
                  <a:moveTo>
                    <a:pt x="12" y="29"/>
                  </a:moveTo>
                  <a:lnTo>
                    <a:pt x="24" y="24"/>
                  </a:lnTo>
                  <a:lnTo>
                    <a:pt x="30" y="18"/>
                  </a:lnTo>
                  <a:lnTo>
                    <a:pt x="18" y="18"/>
                  </a:lnTo>
                  <a:lnTo>
                    <a:pt x="12" y="18"/>
                  </a:lnTo>
                  <a:lnTo>
                    <a:pt x="18" y="12"/>
                  </a:lnTo>
                  <a:lnTo>
                    <a:pt x="18" y="6"/>
                  </a:lnTo>
                  <a:lnTo>
                    <a:pt x="24" y="12"/>
                  </a:lnTo>
                  <a:lnTo>
                    <a:pt x="18" y="0"/>
                  </a:lnTo>
                  <a:lnTo>
                    <a:pt x="12" y="0"/>
                  </a:lnTo>
                  <a:lnTo>
                    <a:pt x="0" y="18"/>
                  </a:lnTo>
                  <a:lnTo>
                    <a:pt x="0" y="24"/>
                  </a:lnTo>
                  <a:lnTo>
                    <a:pt x="0" y="29"/>
                  </a:lnTo>
                  <a:lnTo>
                    <a:pt x="6" y="29"/>
                  </a:lnTo>
                  <a:lnTo>
                    <a:pt x="12" y="29"/>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900" name="Freeform 48"/>
            <p:cNvSpPr>
              <a:spLocks/>
            </p:cNvSpPr>
            <p:nvPr/>
          </p:nvSpPr>
          <p:spPr bwMode="auto">
            <a:xfrm>
              <a:off x="2078" y="1714"/>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901" name="Freeform 49"/>
            <p:cNvSpPr>
              <a:spLocks/>
            </p:cNvSpPr>
            <p:nvPr/>
          </p:nvSpPr>
          <p:spPr bwMode="auto">
            <a:xfrm>
              <a:off x="1994" y="191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902" name="Freeform 50"/>
            <p:cNvSpPr>
              <a:spLocks/>
            </p:cNvSpPr>
            <p:nvPr/>
          </p:nvSpPr>
          <p:spPr bwMode="auto">
            <a:xfrm>
              <a:off x="1844" y="1738"/>
              <a:ext cx="90" cy="245"/>
            </a:xfrm>
            <a:custGeom>
              <a:avLst/>
              <a:gdLst>
                <a:gd name="T0" fmla="*/ 12 w 90"/>
                <a:gd name="T1" fmla="*/ 0 h 245"/>
                <a:gd name="T2" fmla="*/ 24 w 90"/>
                <a:gd name="T3" fmla="*/ 6 h 245"/>
                <a:gd name="T4" fmla="*/ 30 w 90"/>
                <a:gd name="T5" fmla="*/ 18 h 245"/>
                <a:gd name="T6" fmla="*/ 24 w 90"/>
                <a:gd name="T7" fmla="*/ 30 h 245"/>
                <a:gd name="T8" fmla="*/ 24 w 90"/>
                <a:gd name="T9" fmla="*/ 42 h 245"/>
                <a:gd name="T10" fmla="*/ 36 w 90"/>
                <a:gd name="T11" fmla="*/ 48 h 245"/>
                <a:gd name="T12" fmla="*/ 48 w 90"/>
                <a:gd name="T13" fmla="*/ 60 h 245"/>
                <a:gd name="T14" fmla="*/ 54 w 90"/>
                <a:gd name="T15" fmla="*/ 72 h 245"/>
                <a:gd name="T16" fmla="*/ 42 w 90"/>
                <a:gd name="T17" fmla="*/ 78 h 245"/>
                <a:gd name="T18" fmla="*/ 36 w 90"/>
                <a:gd name="T19" fmla="*/ 90 h 245"/>
                <a:gd name="T20" fmla="*/ 42 w 90"/>
                <a:gd name="T21" fmla="*/ 102 h 245"/>
                <a:gd name="T22" fmla="*/ 54 w 90"/>
                <a:gd name="T23" fmla="*/ 113 h 245"/>
                <a:gd name="T24" fmla="*/ 54 w 90"/>
                <a:gd name="T25" fmla="*/ 131 h 245"/>
                <a:gd name="T26" fmla="*/ 42 w 90"/>
                <a:gd name="T27" fmla="*/ 149 h 245"/>
                <a:gd name="T28" fmla="*/ 30 w 90"/>
                <a:gd name="T29" fmla="*/ 155 h 245"/>
                <a:gd name="T30" fmla="*/ 24 w 90"/>
                <a:gd name="T31" fmla="*/ 167 h 245"/>
                <a:gd name="T32" fmla="*/ 36 w 90"/>
                <a:gd name="T33" fmla="*/ 173 h 245"/>
                <a:gd name="T34" fmla="*/ 42 w 90"/>
                <a:gd name="T35" fmla="*/ 185 h 245"/>
                <a:gd name="T36" fmla="*/ 42 w 90"/>
                <a:gd name="T37" fmla="*/ 203 h 245"/>
                <a:gd name="T38" fmla="*/ 54 w 90"/>
                <a:gd name="T39" fmla="*/ 209 h 245"/>
                <a:gd name="T40" fmla="*/ 66 w 90"/>
                <a:gd name="T41" fmla="*/ 227 h 245"/>
                <a:gd name="T42" fmla="*/ 72 w 90"/>
                <a:gd name="T43" fmla="*/ 239 h 245"/>
                <a:gd name="T44" fmla="*/ 90 w 90"/>
                <a:gd name="T45" fmla="*/ 245 h 245"/>
                <a:gd name="T46" fmla="*/ 84 w 90"/>
                <a:gd name="T47" fmla="*/ 233 h 245"/>
                <a:gd name="T48" fmla="*/ 72 w 90"/>
                <a:gd name="T49" fmla="*/ 227 h 245"/>
                <a:gd name="T50" fmla="*/ 60 w 90"/>
                <a:gd name="T51" fmla="*/ 221 h 245"/>
                <a:gd name="T52" fmla="*/ 54 w 90"/>
                <a:gd name="T53" fmla="*/ 209 h 245"/>
                <a:gd name="T54" fmla="*/ 48 w 90"/>
                <a:gd name="T55" fmla="*/ 197 h 245"/>
                <a:gd name="T56" fmla="*/ 42 w 90"/>
                <a:gd name="T57" fmla="*/ 185 h 245"/>
                <a:gd name="T58" fmla="*/ 36 w 90"/>
                <a:gd name="T59" fmla="*/ 173 h 245"/>
                <a:gd name="T60" fmla="*/ 36 w 90"/>
                <a:gd name="T61" fmla="*/ 167 h 245"/>
                <a:gd name="T62" fmla="*/ 48 w 90"/>
                <a:gd name="T63" fmla="*/ 155 h 245"/>
                <a:gd name="T64" fmla="*/ 60 w 90"/>
                <a:gd name="T65" fmla="*/ 143 h 245"/>
                <a:gd name="T66" fmla="*/ 66 w 90"/>
                <a:gd name="T67" fmla="*/ 125 h 245"/>
                <a:gd name="T68" fmla="*/ 54 w 90"/>
                <a:gd name="T69" fmla="*/ 113 h 245"/>
                <a:gd name="T70" fmla="*/ 48 w 90"/>
                <a:gd name="T71" fmla="*/ 102 h 245"/>
                <a:gd name="T72" fmla="*/ 48 w 90"/>
                <a:gd name="T73" fmla="*/ 84 h 245"/>
                <a:gd name="T74" fmla="*/ 60 w 90"/>
                <a:gd name="T75" fmla="*/ 72 h 245"/>
                <a:gd name="T76" fmla="*/ 54 w 90"/>
                <a:gd name="T77" fmla="*/ 60 h 245"/>
                <a:gd name="T78" fmla="*/ 48 w 90"/>
                <a:gd name="T79" fmla="*/ 48 h 245"/>
                <a:gd name="T80" fmla="*/ 36 w 90"/>
                <a:gd name="T81" fmla="*/ 36 h 245"/>
                <a:gd name="T82" fmla="*/ 36 w 90"/>
                <a:gd name="T83" fmla="*/ 30 h 245"/>
                <a:gd name="T84" fmla="*/ 36 w 90"/>
                <a:gd name="T85" fmla="*/ 12 h 245"/>
                <a:gd name="T86" fmla="*/ 30 w 90"/>
                <a:gd name="T87" fmla="*/ 0 h 245"/>
                <a:gd name="T88" fmla="*/ 12 w 90"/>
                <a:gd name="T89" fmla="*/ 0 h 2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0"/>
                <a:gd name="T136" fmla="*/ 0 h 245"/>
                <a:gd name="T137" fmla="*/ 90 w 90"/>
                <a:gd name="T138" fmla="*/ 245 h 24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0" h="245">
                  <a:moveTo>
                    <a:pt x="0" y="0"/>
                  </a:moveTo>
                  <a:lnTo>
                    <a:pt x="6" y="0"/>
                  </a:lnTo>
                  <a:lnTo>
                    <a:pt x="12" y="0"/>
                  </a:lnTo>
                  <a:lnTo>
                    <a:pt x="18" y="0"/>
                  </a:lnTo>
                  <a:lnTo>
                    <a:pt x="24" y="0"/>
                  </a:lnTo>
                  <a:lnTo>
                    <a:pt x="24" y="6"/>
                  </a:lnTo>
                  <a:lnTo>
                    <a:pt x="30" y="6"/>
                  </a:lnTo>
                  <a:lnTo>
                    <a:pt x="30" y="12"/>
                  </a:lnTo>
                  <a:lnTo>
                    <a:pt x="30" y="18"/>
                  </a:lnTo>
                  <a:lnTo>
                    <a:pt x="24" y="18"/>
                  </a:lnTo>
                  <a:lnTo>
                    <a:pt x="24" y="24"/>
                  </a:lnTo>
                  <a:lnTo>
                    <a:pt x="24" y="30"/>
                  </a:lnTo>
                  <a:lnTo>
                    <a:pt x="18" y="30"/>
                  </a:lnTo>
                  <a:lnTo>
                    <a:pt x="18" y="36"/>
                  </a:lnTo>
                  <a:lnTo>
                    <a:pt x="24" y="42"/>
                  </a:lnTo>
                  <a:lnTo>
                    <a:pt x="24" y="48"/>
                  </a:lnTo>
                  <a:lnTo>
                    <a:pt x="30" y="48"/>
                  </a:lnTo>
                  <a:lnTo>
                    <a:pt x="36" y="48"/>
                  </a:lnTo>
                  <a:lnTo>
                    <a:pt x="36" y="54"/>
                  </a:lnTo>
                  <a:lnTo>
                    <a:pt x="42" y="54"/>
                  </a:lnTo>
                  <a:lnTo>
                    <a:pt x="48" y="60"/>
                  </a:lnTo>
                  <a:lnTo>
                    <a:pt x="54" y="60"/>
                  </a:lnTo>
                  <a:lnTo>
                    <a:pt x="54" y="66"/>
                  </a:lnTo>
                  <a:lnTo>
                    <a:pt x="54" y="72"/>
                  </a:lnTo>
                  <a:lnTo>
                    <a:pt x="48" y="72"/>
                  </a:lnTo>
                  <a:lnTo>
                    <a:pt x="48" y="78"/>
                  </a:lnTo>
                  <a:lnTo>
                    <a:pt x="42" y="78"/>
                  </a:lnTo>
                  <a:lnTo>
                    <a:pt x="42" y="84"/>
                  </a:lnTo>
                  <a:lnTo>
                    <a:pt x="36" y="84"/>
                  </a:lnTo>
                  <a:lnTo>
                    <a:pt x="36" y="90"/>
                  </a:lnTo>
                  <a:lnTo>
                    <a:pt x="36" y="96"/>
                  </a:lnTo>
                  <a:lnTo>
                    <a:pt x="42" y="96"/>
                  </a:lnTo>
                  <a:lnTo>
                    <a:pt x="42" y="102"/>
                  </a:lnTo>
                  <a:lnTo>
                    <a:pt x="42" y="108"/>
                  </a:lnTo>
                  <a:lnTo>
                    <a:pt x="48" y="108"/>
                  </a:lnTo>
                  <a:lnTo>
                    <a:pt x="54" y="113"/>
                  </a:lnTo>
                  <a:lnTo>
                    <a:pt x="54" y="119"/>
                  </a:lnTo>
                  <a:lnTo>
                    <a:pt x="54" y="125"/>
                  </a:lnTo>
                  <a:lnTo>
                    <a:pt x="54" y="131"/>
                  </a:lnTo>
                  <a:lnTo>
                    <a:pt x="54" y="137"/>
                  </a:lnTo>
                  <a:lnTo>
                    <a:pt x="48" y="149"/>
                  </a:lnTo>
                  <a:lnTo>
                    <a:pt x="42" y="149"/>
                  </a:lnTo>
                  <a:lnTo>
                    <a:pt x="36" y="149"/>
                  </a:lnTo>
                  <a:lnTo>
                    <a:pt x="36" y="155"/>
                  </a:lnTo>
                  <a:lnTo>
                    <a:pt x="30" y="155"/>
                  </a:lnTo>
                  <a:lnTo>
                    <a:pt x="24" y="155"/>
                  </a:lnTo>
                  <a:lnTo>
                    <a:pt x="24" y="161"/>
                  </a:lnTo>
                  <a:lnTo>
                    <a:pt x="24" y="167"/>
                  </a:lnTo>
                  <a:lnTo>
                    <a:pt x="30" y="167"/>
                  </a:lnTo>
                  <a:lnTo>
                    <a:pt x="30" y="173"/>
                  </a:lnTo>
                  <a:lnTo>
                    <a:pt x="36" y="173"/>
                  </a:lnTo>
                  <a:lnTo>
                    <a:pt x="36" y="179"/>
                  </a:lnTo>
                  <a:lnTo>
                    <a:pt x="36" y="185"/>
                  </a:lnTo>
                  <a:lnTo>
                    <a:pt x="42" y="185"/>
                  </a:lnTo>
                  <a:lnTo>
                    <a:pt x="42" y="191"/>
                  </a:lnTo>
                  <a:lnTo>
                    <a:pt x="42" y="197"/>
                  </a:lnTo>
                  <a:lnTo>
                    <a:pt x="42" y="203"/>
                  </a:lnTo>
                  <a:lnTo>
                    <a:pt x="48" y="203"/>
                  </a:lnTo>
                  <a:lnTo>
                    <a:pt x="48" y="209"/>
                  </a:lnTo>
                  <a:lnTo>
                    <a:pt x="54" y="209"/>
                  </a:lnTo>
                  <a:lnTo>
                    <a:pt x="60" y="215"/>
                  </a:lnTo>
                  <a:lnTo>
                    <a:pt x="60" y="221"/>
                  </a:lnTo>
                  <a:lnTo>
                    <a:pt x="66" y="227"/>
                  </a:lnTo>
                  <a:lnTo>
                    <a:pt x="66" y="233"/>
                  </a:lnTo>
                  <a:lnTo>
                    <a:pt x="72" y="233"/>
                  </a:lnTo>
                  <a:lnTo>
                    <a:pt x="72" y="239"/>
                  </a:lnTo>
                  <a:lnTo>
                    <a:pt x="78" y="239"/>
                  </a:lnTo>
                  <a:lnTo>
                    <a:pt x="84" y="239"/>
                  </a:lnTo>
                  <a:lnTo>
                    <a:pt x="90" y="245"/>
                  </a:lnTo>
                  <a:lnTo>
                    <a:pt x="90" y="239"/>
                  </a:lnTo>
                  <a:lnTo>
                    <a:pt x="84" y="239"/>
                  </a:lnTo>
                  <a:lnTo>
                    <a:pt x="84" y="233"/>
                  </a:lnTo>
                  <a:lnTo>
                    <a:pt x="78" y="233"/>
                  </a:lnTo>
                  <a:lnTo>
                    <a:pt x="78" y="227"/>
                  </a:lnTo>
                  <a:lnTo>
                    <a:pt x="72" y="227"/>
                  </a:lnTo>
                  <a:lnTo>
                    <a:pt x="72" y="221"/>
                  </a:lnTo>
                  <a:lnTo>
                    <a:pt x="66" y="221"/>
                  </a:lnTo>
                  <a:lnTo>
                    <a:pt x="60" y="221"/>
                  </a:lnTo>
                  <a:lnTo>
                    <a:pt x="60" y="215"/>
                  </a:lnTo>
                  <a:lnTo>
                    <a:pt x="54" y="215"/>
                  </a:lnTo>
                  <a:lnTo>
                    <a:pt x="54" y="209"/>
                  </a:lnTo>
                  <a:lnTo>
                    <a:pt x="54" y="203"/>
                  </a:lnTo>
                  <a:lnTo>
                    <a:pt x="48" y="203"/>
                  </a:lnTo>
                  <a:lnTo>
                    <a:pt x="48" y="197"/>
                  </a:lnTo>
                  <a:lnTo>
                    <a:pt x="48" y="191"/>
                  </a:lnTo>
                  <a:lnTo>
                    <a:pt x="42" y="191"/>
                  </a:lnTo>
                  <a:lnTo>
                    <a:pt x="42" y="185"/>
                  </a:lnTo>
                  <a:lnTo>
                    <a:pt x="42" y="179"/>
                  </a:lnTo>
                  <a:lnTo>
                    <a:pt x="36" y="179"/>
                  </a:lnTo>
                  <a:lnTo>
                    <a:pt x="36" y="173"/>
                  </a:lnTo>
                  <a:lnTo>
                    <a:pt x="36" y="167"/>
                  </a:lnTo>
                  <a:lnTo>
                    <a:pt x="36" y="173"/>
                  </a:lnTo>
                  <a:lnTo>
                    <a:pt x="36" y="167"/>
                  </a:lnTo>
                  <a:lnTo>
                    <a:pt x="36" y="161"/>
                  </a:lnTo>
                  <a:lnTo>
                    <a:pt x="42" y="155"/>
                  </a:lnTo>
                  <a:lnTo>
                    <a:pt x="48" y="155"/>
                  </a:lnTo>
                  <a:lnTo>
                    <a:pt x="54" y="155"/>
                  </a:lnTo>
                  <a:lnTo>
                    <a:pt x="60" y="155"/>
                  </a:lnTo>
                  <a:lnTo>
                    <a:pt x="60" y="143"/>
                  </a:lnTo>
                  <a:lnTo>
                    <a:pt x="66" y="137"/>
                  </a:lnTo>
                  <a:lnTo>
                    <a:pt x="66" y="131"/>
                  </a:lnTo>
                  <a:lnTo>
                    <a:pt x="66" y="125"/>
                  </a:lnTo>
                  <a:lnTo>
                    <a:pt x="66" y="119"/>
                  </a:lnTo>
                  <a:lnTo>
                    <a:pt x="60" y="119"/>
                  </a:lnTo>
                  <a:lnTo>
                    <a:pt x="54" y="113"/>
                  </a:lnTo>
                  <a:lnTo>
                    <a:pt x="54" y="108"/>
                  </a:lnTo>
                  <a:lnTo>
                    <a:pt x="54" y="102"/>
                  </a:lnTo>
                  <a:lnTo>
                    <a:pt x="48" y="102"/>
                  </a:lnTo>
                  <a:lnTo>
                    <a:pt x="48" y="96"/>
                  </a:lnTo>
                  <a:lnTo>
                    <a:pt x="48" y="90"/>
                  </a:lnTo>
                  <a:lnTo>
                    <a:pt x="48" y="84"/>
                  </a:lnTo>
                  <a:lnTo>
                    <a:pt x="54" y="84"/>
                  </a:lnTo>
                  <a:lnTo>
                    <a:pt x="54" y="78"/>
                  </a:lnTo>
                  <a:lnTo>
                    <a:pt x="60" y="72"/>
                  </a:lnTo>
                  <a:lnTo>
                    <a:pt x="60" y="66"/>
                  </a:lnTo>
                  <a:lnTo>
                    <a:pt x="60" y="60"/>
                  </a:lnTo>
                  <a:lnTo>
                    <a:pt x="54" y="60"/>
                  </a:lnTo>
                  <a:lnTo>
                    <a:pt x="54" y="54"/>
                  </a:lnTo>
                  <a:lnTo>
                    <a:pt x="54" y="48"/>
                  </a:lnTo>
                  <a:lnTo>
                    <a:pt x="48" y="48"/>
                  </a:lnTo>
                  <a:lnTo>
                    <a:pt x="42" y="48"/>
                  </a:lnTo>
                  <a:lnTo>
                    <a:pt x="36" y="42"/>
                  </a:lnTo>
                  <a:lnTo>
                    <a:pt x="36" y="36"/>
                  </a:lnTo>
                  <a:lnTo>
                    <a:pt x="30" y="36"/>
                  </a:lnTo>
                  <a:lnTo>
                    <a:pt x="30" y="30"/>
                  </a:lnTo>
                  <a:lnTo>
                    <a:pt x="36" y="30"/>
                  </a:lnTo>
                  <a:lnTo>
                    <a:pt x="36" y="24"/>
                  </a:lnTo>
                  <a:lnTo>
                    <a:pt x="36" y="18"/>
                  </a:lnTo>
                  <a:lnTo>
                    <a:pt x="36" y="12"/>
                  </a:lnTo>
                  <a:lnTo>
                    <a:pt x="36" y="6"/>
                  </a:lnTo>
                  <a:lnTo>
                    <a:pt x="30" y="6"/>
                  </a:lnTo>
                  <a:lnTo>
                    <a:pt x="30" y="0"/>
                  </a:lnTo>
                  <a:lnTo>
                    <a:pt x="24" y="0"/>
                  </a:lnTo>
                  <a:lnTo>
                    <a:pt x="18" y="0"/>
                  </a:lnTo>
                  <a:lnTo>
                    <a:pt x="12" y="0"/>
                  </a:lnTo>
                  <a:lnTo>
                    <a:pt x="6" y="0"/>
                  </a:lnTo>
                  <a:lnTo>
                    <a:pt x="0" y="0"/>
                  </a:lnTo>
                  <a:close/>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903" name="Freeform 51"/>
            <p:cNvSpPr>
              <a:spLocks/>
            </p:cNvSpPr>
            <p:nvPr/>
          </p:nvSpPr>
          <p:spPr bwMode="auto">
            <a:xfrm>
              <a:off x="1844" y="1702"/>
              <a:ext cx="300" cy="149"/>
            </a:xfrm>
            <a:custGeom>
              <a:avLst/>
              <a:gdLst>
                <a:gd name="T0" fmla="*/ 6 w 300"/>
                <a:gd name="T1" fmla="*/ 30 h 149"/>
                <a:gd name="T2" fmla="*/ 18 w 300"/>
                <a:gd name="T3" fmla="*/ 18 h 149"/>
                <a:gd name="T4" fmla="*/ 24 w 300"/>
                <a:gd name="T5" fmla="*/ 6 h 149"/>
                <a:gd name="T6" fmla="*/ 36 w 300"/>
                <a:gd name="T7" fmla="*/ 6 h 149"/>
                <a:gd name="T8" fmla="*/ 42 w 300"/>
                <a:gd name="T9" fmla="*/ 0 h 149"/>
                <a:gd name="T10" fmla="*/ 54 w 300"/>
                <a:gd name="T11" fmla="*/ 0 h 149"/>
                <a:gd name="T12" fmla="*/ 72 w 300"/>
                <a:gd name="T13" fmla="*/ 0 h 149"/>
                <a:gd name="T14" fmla="*/ 78 w 300"/>
                <a:gd name="T15" fmla="*/ 6 h 149"/>
                <a:gd name="T16" fmla="*/ 90 w 300"/>
                <a:gd name="T17" fmla="*/ 12 h 149"/>
                <a:gd name="T18" fmla="*/ 96 w 300"/>
                <a:gd name="T19" fmla="*/ 24 h 149"/>
                <a:gd name="T20" fmla="*/ 108 w 300"/>
                <a:gd name="T21" fmla="*/ 36 h 149"/>
                <a:gd name="T22" fmla="*/ 114 w 300"/>
                <a:gd name="T23" fmla="*/ 48 h 149"/>
                <a:gd name="T24" fmla="*/ 120 w 300"/>
                <a:gd name="T25" fmla="*/ 60 h 149"/>
                <a:gd name="T26" fmla="*/ 126 w 300"/>
                <a:gd name="T27" fmla="*/ 72 h 149"/>
                <a:gd name="T28" fmla="*/ 126 w 300"/>
                <a:gd name="T29" fmla="*/ 84 h 149"/>
                <a:gd name="T30" fmla="*/ 132 w 300"/>
                <a:gd name="T31" fmla="*/ 90 h 149"/>
                <a:gd name="T32" fmla="*/ 132 w 300"/>
                <a:gd name="T33" fmla="*/ 102 h 149"/>
                <a:gd name="T34" fmla="*/ 132 w 300"/>
                <a:gd name="T35" fmla="*/ 114 h 149"/>
                <a:gd name="T36" fmla="*/ 132 w 300"/>
                <a:gd name="T37" fmla="*/ 126 h 149"/>
                <a:gd name="T38" fmla="*/ 132 w 300"/>
                <a:gd name="T39" fmla="*/ 138 h 149"/>
                <a:gd name="T40" fmla="*/ 144 w 300"/>
                <a:gd name="T41" fmla="*/ 144 h 149"/>
                <a:gd name="T42" fmla="*/ 156 w 300"/>
                <a:gd name="T43" fmla="*/ 149 h 149"/>
                <a:gd name="T44" fmla="*/ 168 w 300"/>
                <a:gd name="T45" fmla="*/ 149 h 149"/>
                <a:gd name="T46" fmla="*/ 186 w 300"/>
                <a:gd name="T47" fmla="*/ 144 h 149"/>
                <a:gd name="T48" fmla="*/ 198 w 300"/>
                <a:gd name="T49" fmla="*/ 138 h 149"/>
                <a:gd name="T50" fmla="*/ 198 w 300"/>
                <a:gd name="T51" fmla="*/ 126 h 149"/>
                <a:gd name="T52" fmla="*/ 204 w 300"/>
                <a:gd name="T53" fmla="*/ 120 h 149"/>
                <a:gd name="T54" fmla="*/ 216 w 300"/>
                <a:gd name="T55" fmla="*/ 114 h 149"/>
                <a:gd name="T56" fmla="*/ 222 w 300"/>
                <a:gd name="T57" fmla="*/ 108 h 149"/>
                <a:gd name="T58" fmla="*/ 228 w 300"/>
                <a:gd name="T59" fmla="*/ 102 h 149"/>
                <a:gd name="T60" fmla="*/ 240 w 300"/>
                <a:gd name="T61" fmla="*/ 102 h 149"/>
                <a:gd name="T62" fmla="*/ 252 w 300"/>
                <a:gd name="T63" fmla="*/ 96 h 149"/>
                <a:gd name="T64" fmla="*/ 270 w 300"/>
                <a:gd name="T65" fmla="*/ 96 h 149"/>
                <a:gd name="T66" fmla="*/ 276 w 300"/>
                <a:gd name="T67" fmla="*/ 90 h 149"/>
                <a:gd name="T68" fmla="*/ 282 w 300"/>
                <a:gd name="T69" fmla="*/ 84 h 149"/>
                <a:gd name="T70" fmla="*/ 294 w 300"/>
                <a:gd name="T71" fmla="*/ 78 h 149"/>
                <a:gd name="T72" fmla="*/ 300 w 300"/>
                <a:gd name="T73" fmla="*/ 72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0"/>
                <a:gd name="T112" fmla="*/ 0 h 149"/>
                <a:gd name="T113" fmla="*/ 300 w 300"/>
                <a:gd name="T114" fmla="*/ 149 h 1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0" h="149">
                  <a:moveTo>
                    <a:pt x="0" y="36"/>
                  </a:moveTo>
                  <a:lnTo>
                    <a:pt x="6" y="30"/>
                  </a:lnTo>
                  <a:lnTo>
                    <a:pt x="12" y="24"/>
                  </a:lnTo>
                  <a:lnTo>
                    <a:pt x="18" y="18"/>
                  </a:lnTo>
                  <a:lnTo>
                    <a:pt x="24" y="12"/>
                  </a:lnTo>
                  <a:lnTo>
                    <a:pt x="24" y="6"/>
                  </a:lnTo>
                  <a:lnTo>
                    <a:pt x="30" y="6"/>
                  </a:lnTo>
                  <a:lnTo>
                    <a:pt x="36" y="6"/>
                  </a:lnTo>
                  <a:lnTo>
                    <a:pt x="36" y="0"/>
                  </a:lnTo>
                  <a:lnTo>
                    <a:pt x="42" y="0"/>
                  </a:lnTo>
                  <a:lnTo>
                    <a:pt x="48" y="0"/>
                  </a:lnTo>
                  <a:lnTo>
                    <a:pt x="54" y="0"/>
                  </a:lnTo>
                  <a:lnTo>
                    <a:pt x="60" y="0"/>
                  </a:lnTo>
                  <a:lnTo>
                    <a:pt x="72" y="0"/>
                  </a:lnTo>
                  <a:lnTo>
                    <a:pt x="78" y="0"/>
                  </a:lnTo>
                  <a:lnTo>
                    <a:pt x="78" y="6"/>
                  </a:lnTo>
                  <a:lnTo>
                    <a:pt x="84" y="6"/>
                  </a:lnTo>
                  <a:lnTo>
                    <a:pt x="90" y="12"/>
                  </a:lnTo>
                  <a:lnTo>
                    <a:pt x="96" y="18"/>
                  </a:lnTo>
                  <a:lnTo>
                    <a:pt x="96" y="24"/>
                  </a:lnTo>
                  <a:lnTo>
                    <a:pt x="102" y="30"/>
                  </a:lnTo>
                  <a:lnTo>
                    <a:pt x="108" y="36"/>
                  </a:lnTo>
                  <a:lnTo>
                    <a:pt x="114" y="42"/>
                  </a:lnTo>
                  <a:lnTo>
                    <a:pt x="114" y="48"/>
                  </a:lnTo>
                  <a:lnTo>
                    <a:pt x="120" y="54"/>
                  </a:lnTo>
                  <a:lnTo>
                    <a:pt x="120" y="60"/>
                  </a:lnTo>
                  <a:lnTo>
                    <a:pt x="126" y="66"/>
                  </a:lnTo>
                  <a:lnTo>
                    <a:pt x="126" y="72"/>
                  </a:lnTo>
                  <a:lnTo>
                    <a:pt x="126" y="78"/>
                  </a:lnTo>
                  <a:lnTo>
                    <a:pt x="126" y="84"/>
                  </a:lnTo>
                  <a:lnTo>
                    <a:pt x="126" y="90"/>
                  </a:lnTo>
                  <a:lnTo>
                    <a:pt x="132" y="90"/>
                  </a:lnTo>
                  <a:lnTo>
                    <a:pt x="132" y="96"/>
                  </a:lnTo>
                  <a:lnTo>
                    <a:pt x="132" y="102"/>
                  </a:lnTo>
                  <a:lnTo>
                    <a:pt x="132" y="108"/>
                  </a:lnTo>
                  <a:lnTo>
                    <a:pt x="132" y="114"/>
                  </a:lnTo>
                  <a:lnTo>
                    <a:pt x="132" y="120"/>
                  </a:lnTo>
                  <a:lnTo>
                    <a:pt x="132" y="126"/>
                  </a:lnTo>
                  <a:lnTo>
                    <a:pt x="132" y="132"/>
                  </a:lnTo>
                  <a:lnTo>
                    <a:pt x="132" y="138"/>
                  </a:lnTo>
                  <a:lnTo>
                    <a:pt x="138" y="144"/>
                  </a:lnTo>
                  <a:lnTo>
                    <a:pt x="144" y="144"/>
                  </a:lnTo>
                  <a:lnTo>
                    <a:pt x="150" y="149"/>
                  </a:lnTo>
                  <a:lnTo>
                    <a:pt x="156" y="149"/>
                  </a:lnTo>
                  <a:lnTo>
                    <a:pt x="162" y="149"/>
                  </a:lnTo>
                  <a:lnTo>
                    <a:pt x="168" y="149"/>
                  </a:lnTo>
                  <a:lnTo>
                    <a:pt x="180" y="144"/>
                  </a:lnTo>
                  <a:lnTo>
                    <a:pt x="186" y="144"/>
                  </a:lnTo>
                  <a:lnTo>
                    <a:pt x="192" y="138"/>
                  </a:lnTo>
                  <a:lnTo>
                    <a:pt x="198" y="138"/>
                  </a:lnTo>
                  <a:lnTo>
                    <a:pt x="198" y="132"/>
                  </a:lnTo>
                  <a:lnTo>
                    <a:pt x="198" y="126"/>
                  </a:lnTo>
                  <a:lnTo>
                    <a:pt x="204" y="126"/>
                  </a:lnTo>
                  <a:lnTo>
                    <a:pt x="204" y="120"/>
                  </a:lnTo>
                  <a:lnTo>
                    <a:pt x="210" y="120"/>
                  </a:lnTo>
                  <a:lnTo>
                    <a:pt x="216" y="114"/>
                  </a:lnTo>
                  <a:lnTo>
                    <a:pt x="222" y="114"/>
                  </a:lnTo>
                  <a:lnTo>
                    <a:pt x="222" y="108"/>
                  </a:lnTo>
                  <a:lnTo>
                    <a:pt x="228" y="108"/>
                  </a:lnTo>
                  <a:lnTo>
                    <a:pt x="228" y="102"/>
                  </a:lnTo>
                  <a:lnTo>
                    <a:pt x="234" y="102"/>
                  </a:lnTo>
                  <a:lnTo>
                    <a:pt x="240" y="102"/>
                  </a:lnTo>
                  <a:lnTo>
                    <a:pt x="240" y="96"/>
                  </a:lnTo>
                  <a:lnTo>
                    <a:pt x="252" y="96"/>
                  </a:lnTo>
                  <a:lnTo>
                    <a:pt x="264" y="96"/>
                  </a:lnTo>
                  <a:lnTo>
                    <a:pt x="270" y="96"/>
                  </a:lnTo>
                  <a:lnTo>
                    <a:pt x="270" y="90"/>
                  </a:lnTo>
                  <a:lnTo>
                    <a:pt x="276" y="90"/>
                  </a:lnTo>
                  <a:lnTo>
                    <a:pt x="276" y="84"/>
                  </a:lnTo>
                  <a:lnTo>
                    <a:pt x="282" y="84"/>
                  </a:lnTo>
                  <a:lnTo>
                    <a:pt x="288" y="78"/>
                  </a:lnTo>
                  <a:lnTo>
                    <a:pt x="294" y="78"/>
                  </a:lnTo>
                  <a:lnTo>
                    <a:pt x="300" y="78"/>
                  </a:lnTo>
                  <a:lnTo>
                    <a:pt x="300" y="7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904" name="Freeform 52"/>
            <p:cNvSpPr>
              <a:spLocks/>
            </p:cNvSpPr>
            <p:nvPr/>
          </p:nvSpPr>
          <p:spPr bwMode="auto">
            <a:xfrm>
              <a:off x="1862" y="1708"/>
              <a:ext cx="294" cy="161"/>
            </a:xfrm>
            <a:custGeom>
              <a:avLst/>
              <a:gdLst>
                <a:gd name="T0" fmla="*/ 294 w 294"/>
                <a:gd name="T1" fmla="*/ 66 h 161"/>
                <a:gd name="T2" fmla="*/ 294 w 294"/>
                <a:gd name="T3" fmla="*/ 78 h 161"/>
                <a:gd name="T4" fmla="*/ 282 w 294"/>
                <a:gd name="T5" fmla="*/ 78 h 161"/>
                <a:gd name="T6" fmla="*/ 276 w 294"/>
                <a:gd name="T7" fmla="*/ 84 h 161"/>
                <a:gd name="T8" fmla="*/ 264 w 294"/>
                <a:gd name="T9" fmla="*/ 90 h 161"/>
                <a:gd name="T10" fmla="*/ 252 w 294"/>
                <a:gd name="T11" fmla="*/ 90 h 161"/>
                <a:gd name="T12" fmla="*/ 240 w 294"/>
                <a:gd name="T13" fmla="*/ 96 h 161"/>
                <a:gd name="T14" fmla="*/ 228 w 294"/>
                <a:gd name="T15" fmla="*/ 96 h 161"/>
                <a:gd name="T16" fmla="*/ 222 w 294"/>
                <a:gd name="T17" fmla="*/ 102 h 161"/>
                <a:gd name="T18" fmla="*/ 216 w 294"/>
                <a:gd name="T19" fmla="*/ 108 h 161"/>
                <a:gd name="T20" fmla="*/ 204 w 294"/>
                <a:gd name="T21" fmla="*/ 108 h 161"/>
                <a:gd name="T22" fmla="*/ 198 w 294"/>
                <a:gd name="T23" fmla="*/ 114 h 161"/>
                <a:gd name="T24" fmla="*/ 186 w 294"/>
                <a:gd name="T25" fmla="*/ 126 h 161"/>
                <a:gd name="T26" fmla="*/ 180 w 294"/>
                <a:gd name="T27" fmla="*/ 132 h 161"/>
                <a:gd name="T28" fmla="*/ 174 w 294"/>
                <a:gd name="T29" fmla="*/ 138 h 161"/>
                <a:gd name="T30" fmla="*/ 168 w 294"/>
                <a:gd name="T31" fmla="*/ 143 h 161"/>
                <a:gd name="T32" fmla="*/ 162 w 294"/>
                <a:gd name="T33" fmla="*/ 149 h 161"/>
                <a:gd name="T34" fmla="*/ 150 w 294"/>
                <a:gd name="T35" fmla="*/ 155 h 161"/>
                <a:gd name="T36" fmla="*/ 138 w 294"/>
                <a:gd name="T37" fmla="*/ 155 h 161"/>
                <a:gd name="T38" fmla="*/ 132 w 294"/>
                <a:gd name="T39" fmla="*/ 161 h 161"/>
                <a:gd name="T40" fmla="*/ 126 w 294"/>
                <a:gd name="T41" fmla="*/ 155 h 161"/>
                <a:gd name="T42" fmla="*/ 114 w 294"/>
                <a:gd name="T43" fmla="*/ 149 h 161"/>
                <a:gd name="T44" fmla="*/ 108 w 294"/>
                <a:gd name="T45" fmla="*/ 143 h 161"/>
                <a:gd name="T46" fmla="*/ 108 w 294"/>
                <a:gd name="T47" fmla="*/ 132 h 161"/>
                <a:gd name="T48" fmla="*/ 102 w 294"/>
                <a:gd name="T49" fmla="*/ 126 h 161"/>
                <a:gd name="T50" fmla="*/ 96 w 294"/>
                <a:gd name="T51" fmla="*/ 120 h 161"/>
                <a:gd name="T52" fmla="*/ 96 w 294"/>
                <a:gd name="T53" fmla="*/ 108 h 161"/>
                <a:gd name="T54" fmla="*/ 96 w 294"/>
                <a:gd name="T55" fmla="*/ 96 h 161"/>
                <a:gd name="T56" fmla="*/ 96 w 294"/>
                <a:gd name="T57" fmla="*/ 78 h 161"/>
                <a:gd name="T58" fmla="*/ 96 w 294"/>
                <a:gd name="T59" fmla="*/ 66 h 161"/>
                <a:gd name="T60" fmla="*/ 90 w 294"/>
                <a:gd name="T61" fmla="*/ 60 h 161"/>
                <a:gd name="T62" fmla="*/ 90 w 294"/>
                <a:gd name="T63" fmla="*/ 48 h 161"/>
                <a:gd name="T64" fmla="*/ 84 w 294"/>
                <a:gd name="T65" fmla="*/ 36 h 161"/>
                <a:gd name="T66" fmla="*/ 78 w 294"/>
                <a:gd name="T67" fmla="*/ 24 h 161"/>
                <a:gd name="T68" fmla="*/ 72 w 294"/>
                <a:gd name="T69" fmla="*/ 18 h 161"/>
                <a:gd name="T70" fmla="*/ 60 w 294"/>
                <a:gd name="T71" fmla="*/ 12 h 161"/>
                <a:gd name="T72" fmla="*/ 48 w 294"/>
                <a:gd name="T73" fmla="*/ 6 h 161"/>
                <a:gd name="T74" fmla="*/ 30 w 294"/>
                <a:gd name="T75" fmla="*/ 0 h 161"/>
                <a:gd name="T76" fmla="*/ 18 w 294"/>
                <a:gd name="T77" fmla="*/ 12 h 161"/>
                <a:gd name="T78" fmla="*/ 6 w 294"/>
                <a:gd name="T79" fmla="*/ 12 h 161"/>
                <a:gd name="T80" fmla="*/ 0 w 294"/>
                <a:gd name="T81" fmla="*/ 18 h 1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4"/>
                <a:gd name="T124" fmla="*/ 0 h 161"/>
                <a:gd name="T125" fmla="*/ 294 w 294"/>
                <a:gd name="T126" fmla="*/ 161 h 1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4" h="161">
                  <a:moveTo>
                    <a:pt x="288" y="66"/>
                  </a:moveTo>
                  <a:lnTo>
                    <a:pt x="294" y="66"/>
                  </a:lnTo>
                  <a:lnTo>
                    <a:pt x="294" y="72"/>
                  </a:lnTo>
                  <a:lnTo>
                    <a:pt x="294" y="78"/>
                  </a:lnTo>
                  <a:lnTo>
                    <a:pt x="288" y="78"/>
                  </a:lnTo>
                  <a:lnTo>
                    <a:pt x="282" y="78"/>
                  </a:lnTo>
                  <a:lnTo>
                    <a:pt x="276" y="78"/>
                  </a:lnTo>
                  <a:lnTo>
                    <a:pt x="276" y="84"/>
                  </a:lnTo>
                  <a:lnTo>
                    <a:pt x="270" y="84"/>
                  </a:lnTo>
                  <a:lnTo>
                    <a:pt x="264" y="90"/>
                  </a:lnTo>
                  <a:lnTo>
                    <a:pt x="258" y="90"/>
                  </a:lnTo>
                  <a:lnTo>
                    <a:pt x="252" y="90"/>
                  </a:lnTo>
                  <a:lnTo>
                    <a:pt x="246" y="96"/>
                  </a:lnTo>
                  <a:lnTo>
                    <a:pt x="240" y="96"/>
                  </a:lnTo>
                  <a:lnTo>
                    <a:pt x="234" y="96"/>
                  </a:lnTo>
                  <a:lnTo>
                    <a:pt x="228" y="96"/>
                  </a:lnTo>
                  <a:lnTo>
                    <a:pt x="228" y="102"/>
                  </a:lnTo>
                  <a:lnTo>
                    <a:pt x="222" y="102"/>
                  </a:lnTo>
                  <a:lnTo>
                    <a:pt x="216" y="102"/>
                  </a:lnTo>
                  <a:lnTo>
                    <a:pt x="216" y="108"/>
                  </a:lnTo>
                  <a:lnTo>
                    <a:pt x="210" y="108"/>
                  </a:lnTo>
                  <a:lnTo>
                    <a:pt x="204" y="108"/>
                  </a:lnTo>
                  <a:lnTo>
                    <a:pt x="204" y="114"/>
                  </a:lnTo>
                  <a:lnTo>
                    <a:pt x="198" y="114"/>
                  </a:lnTo>
                  <a:lnTo>
                    <a:pt x="192" y="126"/>
                  </a:lnTo>
                  <a:lnTo>
                    <a:pt x="186" y="126"/>
                  </a:lnTo>
                  <a:lnTo>
                    <a:pt x="186" y="132"/>
                  </a:lnTo>
                  <a:lnTo>
                    <a:pt x="180" y="132"/>
                  </a:lnTo>
                  <a:lnTo>
                    <a:pt x="180" y="138"/>
                  </a:lnTo>
                  <a:lnTo>
                    <a:pt x="174" y="138"/>
                  </a:lnTo>
                  <a:lnTo>
                    <a:pt x="174" y="143"/>
                  </a:lnTo>
                  <a:lnTo>
                    <a:pt x="168" y="143"/>
                  </a:lnTo>
                  <a:lnTo>
                    <a:pt x="168" y="149"/>
                  </a:lnTo>
                  <a:lnTo>
                    <a:pt x="162" y="149"/>
                  </a:lnTo>
                  <a:lnTo>
                    <a:pt x="156" y="149"/>
                  </a:lnTo>
                  <a:lnTo>
                    <a:pt x="150" y="155"/>
                  </a:lnTo>
                  <a:lnTo>
                    <a:pt x="144" y="155"/>
                  </a:lnTo>
                  <a:lnTo>
                    <a:pt x="138" y="155"/>
                  </a:lnTo>
                  <a:lnTo>
                    <a:pt x="132" y="155"/>
                  </a:lnTo>
                  <a:lnTo>
                    <a:pt x="132" y="161"/>
                  </a:lnTo>
                  <a:lnTo>
                    <a:pt x="126" y="161"/>
                  </a:lnTo>
                  <a:lnTo>
                    <a:pt x="126" y="155"/>
                  </a:lnTo>
                  <a:lnTo>
                    <a:pt x="120" y="149"/>
                  </a:lnTo>
                  <a:lnTo>
                    <a:pt x="114" y="149"/>
                  </a:lnTo>
                  <a:lnTo>
                    <a:pt x="114" y="143"/>
                  </a:lnTo>
                  <a:lnTo>
                    <a:pt x="108" y="143"/>
                  </a:lnTo>
                  <a:lnTo>
                    <a:pt x="108" y="138"/>
                  </a:lnTo>
                  <a:lnTo>
                    <a:pt x="108" y="132"/>
                  </a:lnTo>
                  <a:lnTo>
                    <a:pt x="102" y="132"/>
                  </a:lnTo>
                  <a:lnTo>
                    <a:pt x="102" y="126"/>
                  </a:lnTo>
                  <a:lnTo>
                    <a:pt x="96" y="126"/>
                  </a:lnTo>
                  <a:lnTo>
                    <a:pt x="96" y="120"/>
                  </a:lnTo>
                  <a:lnTo>
                    <a:pt x="96" y="114"/>
                  </a:lnTo>
                  <a:lnTo>
                    <a:pt x="96" y="108"/>
                  </a:lnTo>
                  <a:lnTo>
                    <a:pt x="96" y="102"/>
                  </a:lnTo>
                  <a:lnTo>
                    <a:pt x="96" y="96"/>
                  </a:lnTo>
                  <a:lnTo>
                    <a:pt x="96" y="84"/>
                  </a:lnTo>
                  <a:lnTo>
                    <a:pt x="96" y="78"/>
                  </a:lnTo>
                  <a:lnTo>
                    <a:pt x="96" y="72"/>
                  </a:lnTo>
                  <a:lnTo>
                    <a:pt x="96" y="66"/>
                  </a:lnTo>
                  <a:lnTo>
                    <a:pt x="96" y="60"/>
                  </a:lnTo>
                  <a:lnTo>
                    <a:pt x="90" y="60"/>
                  </a:lnTo>
                  <a:lnTo>
                    <a:pt x="90" y="54"/>
                  </a:lnTo>
                  <a:lnTo>
                    <a:pt x="90" y="48"/>
                  </a:lnTo>
                  <a:lnTo>
                    <a:pt x="90" y="42"/>
                  </a:lnTo>
                  <a:lnTo>
                    <a:pt x="84" y="36"/>
                  </a:lnTo>
                  <a:lnTo>
                    <a:pt x="78" y="30"/>
                  </a:lnTo>
                  <a:lnTo>
                    <a:pt x="78" y="24"/>
                  </a:lnTo>
                  <a:lnTo>
                    <a:pt x="72" y="24"/>
                  </a:lnTo>
                  <a:lnTo>
                    <a:pt x="72" y="18"/>
                  </a:lnTo>
                  <a:lnTo>
                    <a:pt x="66" y="18"/>
                  </a:lnTo>
                  <a:lnTo>
                    <a:pt x="60" y="12"/>
                  </a:lnTo>
                  <a:lnTo>
                    <a:pt x="54" y="6"/>
                  </a:lnTo>
                  <a:lnTo>
                    <a:pt x="48" y="6"/>
                  </a:lnTo>
                  <a:lnTo>
                    <a:pt x="42" y="0"/>
                  </a:lnTo>
                  <a:lnTo>
                    <a:pt x="30" y="0"/>
                  </a:lnTo>
                  <a:lnTo>
                    <a:pt x="18" y="6"/>
                  </a:lnTo>
                  <a:lnTo>
                    <a:pt x="18" y="12"/>
                  </a:lnTo>
                  <a:lnTo>
                    <a:pt x="12" y="12"/>
                  </a:lnTo>
                  <a:lnTo>
                    <a:pt x="6" y="12"/>
                  </a:lnTo>
                  <a:lnTo>
                    <a:pt x="6" y="18"/>
                  </a:lnTo>
                  <a:lnTo>
                    <a:pt x="0" y="18"/>
                  </a:lnTo>
                  <a:lnTo>
                    <a:pt x="0" y="2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7763" name="Group 53"/>
          <p:cNvGrpSpPr>
            <a:grpSpLocks/>
          </p:cNvGrpSpPr>
          <p:nvPr/>
        </p:nvGrpSpPr>
        <p:grpSpPr bwMode="auto">
          <a:xfrm>
            <a:off x="8026400" y="1828800"/>
            <a:ext cx="2057400" cy="1250950"/>
            <a:chOff x="2664" y="1603"/>
            <a:chExt cx="972" cy="586"/>
          </a:xfrm>
        </p:grpSpPr>
        <p:sp>
          <p:nvSpPr>
            <p:cNvPr id="117805" name="Oval 54"/>
            <p:cNvSpPr>
              <a:spLocks noChangeArrowheads="1"/>
            </p:cNvSpPr>
            <p:nvPr/>
          </p:nvSpPr>
          <p:spPr bwMode="auto">
            <a:xfrm>
              <a:off x="2664" y="1603"/>
              <a:ext cx="972" cy="586"/>
            </a:xfrm>
            <a:prstGeom prst="ellipse">
              <a:avLst/>
            </a:prstGeom>
            <a:solidFill>
              <a:srgbClr val="FFFFFF"/>
            </a:solidFill>
            <a:ln w="9525">
              <a:solidFill>
                <a:srgbClr val="000000"/>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806" name="Freeform 55"/>
            <p:cNvSpPr>
              <a:spLocks/>
            </p:cNvSpPr>
            <p:nvPr/>
          </p:nvSpPr>
          <p:spPr bwMode="auto">
            <a:xfrm>
              <a:off x="3045" y="2001"/>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07" name="Freeform 56"/>
            <p:cNvSpPr>
              <a:spLocks/>
            </p:cNvSpPr>
            <p:nvPr/>
          </p:nvSpPr>
          <p:spPr bwMode="auto">
            <a:xfrm>
              <a:off x="3153" y="200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30"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08" name="Freeform 57"/>
            <p:cNvSpPr>
              <a:spLocks/>
            </p:cNvSpPr>
            <p:nvPr/>
          </p:nvSpPr>
          <p:spPr bwMode="auto">
            <a:xfrm>
              <a:off x="3171" y="2085"/>
              <a:ext cx="36" cy="30"/>
            </a:xfrm>
            <a:custGeom>
              <a:avLst/>
              <a:gdLst>
                <a:gd name="T0" fmla="*/ 18 w 36"/>
                <a:gd name="T1" fmla="*/ 30 h 30"/>
                <a:gd name="T2" fmla="*/ 30 w 36"/>
                <a:gd name="T3" fmla="*/ 24 h 30"/>
                <a:gd name="T4" fmla="*/ 36 w 36"/>
                <a:gd name="T5" fmla="*/ 18 h 30"/>
                <a:gd name="T6" fmla="*/ 30 w 36"/>
                <a:gd name="T7" fmla="*/ 12 h 30"/>
                <a:gd name="T8" fmla="*/ 24 w 36"/>
                <a:gd name="T9" fmla="*/ 12 h 30"/>
                <a:gd name="T10" fmla="*/ 18 w 36"/>
                <a:gd name="T11" fmla="*/ 18 h 30"/>
                <a:gd name="T12" fmla="*/ 12 w 36"/>
                <a:gd name="T13" fmla="*/ 12 h 30"/>
                <a:gd name="T14" fmla="*/ 24 w 36"/>
                <a:gd name="T15" fmla="*/ 12 h 30"/>
                <a:gd name="T16" fmla="*/ 24 w 36"/>
                <a:gd name="T17" fmla="*/ 6 h 30"/>
                <a:gd name="T18" fmla="*/ 30 w 36"/>
                <a:gd name="T19" fmla="*/ 12 h 30"/>
                <a:gd name="T20" fmla="*/ 24 w 36"/>
                <a:gd name="T21" fmla="*/ 0 h 30"/>
                <a:gd name="T22" fmla="*/ 18 w 36"/>
                <a:gd name="T23" fmla="*/ 0 h 30"/>
                <a:gd name="T24" fmla="*/ 6 w 36"/>
                <a:gd name="T25" fmla="*/ 18 h 30"/>
                <a:gd name="T26" fmla="*/ 0 w 36"/>
                <a:gd name="T27" fmla="*/ 18 h 30"/>
                <a:gd name="T28" fmla="*/ 6 w 36"/>
                <a:gd name="T29" fmla="*/ 24 h 30"/>
                <a:gd name="T30" fmla="*/ 0 w 36"/>
                <a:gd name="T31" fmla="*/ 24 h 30"/>
                <a:gd name="T32" fmla="*/ 6 w 36"/>
                <a:gd name="T33" fmla="*/ 30 h 30"/>
                <a:gd name="T34" fmla="*/ 12 w 36"/>
                <a:gd name="T35" fmla="*/ 30 h 30"/>
                <a:gd name="T36" fmla="*/ 18 w 36"/>
                <a:gd name="T37" fmla="*/ 3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0"/>
                <a:gd name="T59" fmla="*/ 36 w 3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0">
                  <a:moveTo>
                    <a:pt x="18" y="30"/>
                  </a:moveTo>
                  <a:lnTo>
                    <a:pt x="30" y="24"/>
                  </a:lnTo>
                  <a:lnTo>
                    <a:pt x="36" y="18"/>
                  </a:lnTo>
                  <a:lnTo>
                    <a:pt x="30" y="12"/>
                  </a:lnTo>
                  <a:lnTo>
                    <a:pt x="24" y="12"/>
                  </a:lnTo>
                  <a:lnTo>
                    <a:pt x="18" y="18"/>
                  </a:lnTo>
                  <a:lnTo>
                    <a:pt x="12" y="12"/>
                  </a:lnTo>
                  <a:lnTo>
                    <a:pt x="24" y="12"/>
                  </a:lnTo>
                  <a:lnTo>
                    <a:pt x="24" y="6"/>
                  </a:lnTo>
                  <a:lnTo>
                    <a:pt x="30" y="12"/>
                  </a:lnTo>
                  <a:lnTo>
                    <a:pt x="24" y="0"/>
                  </a:lnTo>
                  <a:lnTo>
                    <a:pt x="18" y="0"/>
                  </a:lnTo>
                  <a:lnTo>
                    <a:pt x="6" y="18"/>
                  </a:lnTo>
                  <a:lnTo>
                    <a:pt x="0" y="18"/>
                  </a:lnTo>
                  <a:lnTo>
                    <a:pt x="6" y="24"/>
                  </a:lnTo>
                  <a:lnTo>
                    <a:pt x="0" y="24"/>
                  </a:lnTo>
                  <a:lnTo>
                    <a:pt x="6" y="30"/>
                  </a:lnTo>
                  <a:lnTo>
                    <a:pt x="12" y="30"/>
                  </a:lnTo>
                  <a:lnTo>
                    <a:pt x="18" y="30"/>
                  </a:lnTo>
                  <a:close/>
                </a:path>
              </a:pathLst>
            </a:custGeom>
            <a:solidFill>
              <a:srgbClr val="DD0806"/>
            </a:solidFill>
            <a:ln w="9525">
              <a:solidFill>
                <a:srgbClr val="DD0806"/>
              </a:solidFill>
              <a:prstDash val="solid"/>
              <a:round/>
              <a:headEnd/>
              <a:tailEnd/>
            </a:ln>
          </p:spPr>
          <p:txBody>
            <a:bodyPr/>
            <a:lstStyle/>
            <a:p>
              <a:endParaRPr lang="en-US"/>
            </a:p>
          </p:txBody>
        </p:sp>
        <p:sp>
          <p:nvSpPr>
            <p:cNvPr id="117809" name="Freeform 58"/>
            <p:cNvSpPr>
              <a:spLocks/>
            </p:cNvSpPr>
            <p:nvPr/>
          </p:nvSpPr>
          <p:spPr bwMode="auto">
            <a:xfrm>
              <a:off x="3069" y="2085"/>
              <a:ext cx="36" cy="30"/>
            </a:xfrm>
            <a:custGeom>
              <a:avLst/>
              <a:gdLst>
                <a:gd name="T0" fmla="*/ 18 w 36"/>
                <a:gd name="T1" fmla="*/ 30 h 30"/>
                <a:gd name="T2" fmla="*/ 30 w 36"/>
                <a:gd name="T3" fmla="*/ 24 h 30"/>
                <a:gd name="T4" fmla="*/ 36 w 36"/>
                <a:gd name="T5" fmla="*/ 18 h 30"/>
                <a:gd name="T6" fmla="*/ 30 w 36"/>
                <a:gd name="T7" fmla="*/ 12 h 30"/>
                <a:gd name="T8" fmla="*/ 24 w 36"/>
                <a:gd name="T9" fmla="*/ 12 h 30"/>
                <a:gd name="T10" fmla="*/ 18 w 36"/>
                <a:gd name="T11" fmla="*/ 18 h 30"/>
                <a:gd name="T12" fmla="*/ 12 w 36"/>
                <a:gd name="T13" fmla="*/ 12 h 30"/>
                <a:gd name="T14" fmla="*/ 24 w 36"/>
                <a:gd name="T15" fmla="*/ 12 h 30"/>
                <a:gd name="T16" fmla="*/ 24 w 36"/>
                <a:gd name="T17" fmla="*/ 6 h 30"/>
                <a:gd name="T18" fmla="*/ 30 w 36"/>
                <a:gd name="T19" fmla="*/ 12 h 30"/>
                <a:gd name="T20" fmla="*/ 24 w 36"/>
                <a:gd name="T21" fmla="*/ 0 h 30"/>
                <a:gd name="T22" fmla="*/ 18 w 36"/>
                <a:gd name="T23" fmla="*/ 0 h 30"/>
                <a:gd name="T24" fmla="*/ 6 w 36"/>
                <a:gd name="T25" fmla="*/ 18 h 30"/>
                <a:gd name="T26" fmla="*/ 6 w 36"/>
                <a:gd name="T27" fmla="*/ 24 h 30"/>
                <a:gd name="T28" fmla="*/ 0 w 36"/>
                <a:gd name="T29" fmla="*/ 24 h 30"/>
                <a:gd name="T30" fmla="*/ 6 w 36"/>
                <a:gd name="T31" fmla="*/ 30 h 30"/>
                <a:gd name="T32" fmla="*/ 12 w 36"/>
                <a:gd name="T33" fmla="*/ 30 h 30"/>
                <a:gd name="T34" fmla="*/ 18 w 36"/>
                <a:gd name="T35" fmla="*/ 3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0"/>
                <a:gd name="T56" fmla="*/ 36 w 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0">
                  <a:moveTo>
                    <a:pt x="18" y="30"/>
                  </a:moveTo>
                  <a:lnTo>
                    <a:pt x="30" y="24"/>
                  </a:lnTo>
                  <a:lnTo>
                    <a:pt x="36" y="18"/>
                  </a:lnTo>
                  <a:lnTo>
                    <a:pt x="30" y="12"/>
                  </a:lnTo>
                  <a:lnTo>
                    <a:pt x="24" y="12"/>
                  </a:lnTo>
                  <a:lnTo>
                    <a:pt x="18" y="18"/>
                  </a:lnTo>
                  <a:lnTo>
                    <a:pt x="12" y="12"/>
                  </a:lnTo>
                  <a:lnTo>
                    <a:pt x="24" y="12"/>
                  </a:lnTo>
                  <a:lnTo>
                    <a:pt x="24" y="6"/>
                  </a:lnTo>
                  <a:lnTo>
                    <a:pt x="30" y="12"/>
                  </a:lnTo>
                  <a:lnTo>
                    <a:pt x="24" y="0"/>
                  </a:lnTo>
                  <a:lnTo>
                    <a:pt x="18" y="0"/>
                  </a:lnTo>
                  <a:lnTo>
                    <a:pt x="6" y="18"/>
                  </a:lnTo>
                  <a:lnTo>
                    <a:pt x="6" y="24"/>
                  </a:lnTo>
                  <a:lnTo>
                    <a:pt x="0" y="24"/>
                  </a:lnTo>
                  <a:lnTo>
                    <a:pt x="6" y="30"/>
                  </a:lnTo>
                  <a:lnTo>
                    <a:pt x="12" y="30"/>
                  </a:lnTo>
                  <a:lnTo>
                    <a:pt x="18"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0" name="Freeform 59"/>
            <p:cNvSpPr>
              <a:spLocks/>
            </p:cNvSpPr>
            <p:nvPr/>
          </p:nvSpPr>
          <p:spPr bwMode="auto">
            <a:xfrm>
              <a:off x="2949" y="208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24 w 30"/>
                <a:gd name="T19" fmla="*/ 6 h 30"/>
                <a:gd name="T20" fmla="*/ 18 w 30"/>
                <a:gd name="T21" fmla="*/ 0 h 30"/>
                <a:gd name="T22" fmla="*/ 12 w 30"/>
                <a:gd name="T23" fmla="*/ 0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1" name="Freeform 60"/>
            <p:cNvSpPr>
              <a:spLocks/>
            </p:cNvSpPr>
            <p:nvPr/>
          </p:nvSpPr>
          <p:spPr bwMode="auto">
            <a:xfrm>
              <a:off x="2991" y="200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30"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2" name="Freeform 61"/>
            <p:cNvSpPr>
              <a:spLocks/>
            </p:cNvSpPr>
            <p:nvPr/>
          </p:nvSpPr>
          <p:spPr bwMode="auto">
            <a:xfrm>
              <a:off x="3033" y="1905"/>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6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3" name="Freeform 62"/>
            <p:cNvSpPr>
              <a:spLocks/>
            </p:cNvSpPr>
            <p:nvPr/>
          </p:nvSpPr>
          <p:spPr bwMode="auto">
            <a:xfrm>
              <a:off x="3051" y="1804"/>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4" name="Freeform 63"/>
            <p:cNvSpPr>
              <a:spLocks/>
            </p:cNvSpPr>
            <p:nvPr/>
          </p:nvSpPr>
          <p:spPr bwMode="auto">
            <a:xfrm>
              <a:off x="2949" y="1786"/>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5" name="Freeform 64"/>
            <p:cNvSpPr>
              <a:spLocks/>
            </p:cNvSpPr>
            <p:nvPr/>
          </p:nvSpPr>
          <p:spPr bwMode="auto">
            <a:xfrm>
              <a:off x="2829" y="1786"/>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30"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6" name="Freeform 65"/>
            <p:cNvSpPr>
              <a:spLocks/>
            </p:cNvSpPr>
            <p:nvPr/>
          </p:nvSpPr>
          <p:spPr bwMode="auto">
            <a:xfrm>
              <a:off x="2727" y="188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7" name="Freeform 66"/>
            <p:cNvSpPr>
              <a:spLocks/>
            </p:cNvSpPr>
            <p:nvPr/>
          </p:nvSpPr>
          <p:spPr bwMode="auto">
            <a:xfrm>
              <a:off x="2811" y="1887"/>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8" name="Freeform 67"/>
            <p:cNvSpPr>
              <a:spLocks/>
            </p:cNvSpPr>
            <p:nvPr/>
          </p:nvSpPr>
          <p:spPr bwMode="auto">
            <a:xfrm>
              <a:off x="2889" y="188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18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19" name="Freeform 68"/>
            <p:cNvSpPr>
              <a:spLocks/>
            </p:cNvSpPr>
            <p:nvPr/>
          </p:nvSpPr>
          <p:spPr bwMode="auto">
            <a:xfrm>
              <a:off x="2889" y="196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0" name="Freeform 69"/>
            <p:cNvSpPr>
              <a:spLocks/>
            </p:cNvSpPr>
            <p:nvPr/>
          </p:nvSpPr>
          <p:spPr bwMode="auto">
            <a:xfrm>
              <a:off x="2787" y="196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1" name="Freeform 70"/>
            <p:cNvSpPr>
              <a:spLocks/>
            </p:cNvSpPr>
            <p:nvPr/>
          </p:nvSpPr>
          <p:spPr bwMode="auto">
            <a:xfrm>
              <a:off x="2811" y="2007"/>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2" name="Freeform 71"/>
            <p:cNvSpPr>
              <a:spLocks/>
            </p:cNvSpPr>
            <p:nvPr/>
          </p:nvSpPr>
          <p:spPr bwMode="auto">
            <a:xfrm>
              <a:off x="2847" y="2049"/>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0 w 36"/>
                <a:gd name="T23" fmla="*/ 12 h 30"/>
                <a:gd name="T24" fmla="*/ 6 w 36"/>
                <a:gd name="T25" fmla="*/ 18 h 30"/>
                <a:gd name="T26" fmla="*/ 0 w 36"/>
                <a:gd name="T27" fmla="*/ 24 h 30"/>
                <a:gd name="T28" fmla="*/ 6 w 36"/>
                <a:gd name="T29" fmla="*/ 30 h 30"/>
                <a:gd name="T30" fmla="*/ 18 w 36"/>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30"/>
                <a:gd name="T50" fmla="*/ 36 w 36"/>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0" y="12"/>
                  </a:lnTo>
                  <a:lnTo>
                    <a:pt x="6" y="18"/>
                  </a:lnTo>
                  <a:lnTo>
                    <a:pt x="0" y="24"/>
                  </a:lnTo>
                  <a:lnTo>
                    <a:pt x="6" y="30"/>
                  </a:lnTo>
                  <a:lnTo>
                    <a:pt x="18"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3" name="Freeform 72"/>
            <p:cNvSpPr>
              <a:spLocks/>
            </p:cNvSpPr>
            <p:nvPr/>
          </p:nvSpPr>
          <p:spPr bwMode="auto">
            <a:xfrm>
              <a:off x="3315" y="1923"/>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24" y="12"/>
                  </a:lnTo>
                  <a:lnTo>
                    <a:pt x="18" y="12"/>
                  </a:lnTo>
                  <a:lnTo>
                    <a:pt x="12" y="18"/>
                  </a:lnTo>
                  <a:lnTo>
                    <a:pt x="18" y="12"/>
                  </a:lnTo>
                  <a:lnTo>
                    <a:pt x="18" y="6"/>
                  </a:lnTo>
                  <a:lnTo>
                    <a:pt x="24" y="12"/>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4" name="Freeform 73"/>
            <p:cNvSpPr>
              <a:spLocks/>
            </p:cNvSpPr>
            <p:nvPr/>
          </p:nvSpPr>
          <p:spPr bwMode="auto">
            <a:xfrm>
              <a:off x="3315" y="196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6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24" y="12"/>
                  </a:lnTo>
                  <a:lnTo>
                    <a:pt x="18" y="12"/>
                  </a:lnTo>
                  <a:lnTo>
                    <a:pt x="12" y="18"/>
                  </a:lnTo>
                  <a:lnTo>
                    <a:pt x="18" y="6"/>
                  </a:lnTo>
                  <a:lnTo>
                    <a:pt x="24" y="6"/>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5" name="Freeform 74"/>
            <p:cNvSpPr>
              <a:spLocks/>
            </p:cNvSpPr>
            <p:nvPr/>
          </p:nvSpPr>
          <p:spPr bwMode="auto">
            <a:xfrm>
              <a:off x="3357" y="2049"/>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6" name="Freeform 75"/>
            <p:cNvSpPr>
              <a:spLocks/>
            </p:cNvSpPr>
            <p:nvPr/>
          </p:nvSpPr>
          <p:spPr bwMode="auto">
            <a:xfrm>
              <a:off x="3273" y="208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24 w 30"/>
                <a:gd name="T19" fmla="*/ 6 h 30"/>
                <a:gd name="T20" fmla="*/ 18 w 30"/>
                <a:gd name="T21" fmla="*/ 0 h 30"/>
                <a:gd name="T22" fmla="*/ 12 w 30"/>
                <a:gd name="T23" fmla="*/ 0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7" name="Freeform 76"/>
            <p:cNvSpPr>
              <a:spLocks/>
            </p:cNvSpPr>
            <p:nvPr/>
          </p:nvSpPr>
          <p:spPr bwMode="auto">
            <a:xfrm>
              <a:off x="3255" y="2025"/>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0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6"/>
                  </a:lnTo>
                  <a:lnTo>
                    <a:pt x="24" y="6"/>
                  </a:lnTo>
                  <a:lnTo>
                    <a:pt x="18" y="0"/>
                  </a:lnTo>
                  <a:lnTo>
                    <a:pt x="12" y="0"/>
                  </a:lnTo>
                  <a:lnTo>
                    <a:pt x="0"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8" name="Freeform 77"/>
            <p:cNvSpPr>
              <a:spLocks/>
            </p:cNvSpPr>
            <p:nvPr/>
          </p:nvSpPr>
          <p:spPr bwMode="auto">
            <a:xfrm>
              <a:off x="3477" y="1947"/>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30"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29" name="Freeform 78"/>
            <p:cNvSpPr>
              <a:spLocks/>
            </p:cNvSpPr>
            <p:nvPr/>
          </p:nvSpPr>
          <p:spPr bwMode="auto">
            <a:xfrm>
              <a:off x="3435" y="2025"/>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0" name="Freeform 79"/>
            <p:cNvSpPr>
              <a:spLocks/>
            </p:cNvSpPr>
            <p:nvPr/>
          </p:nvSpPr>
          <p:spPr bwMode="auto">
            <a:xfrm>
              <a:off x="3579" y="1923"/>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18 w 30"/>
                <a:gd name="T19" fmla="*/ 0 h 30"/>
                <a:gd name="T20" fmla="*/ 12 w 30"/>
                <a:gd name="T21" fmla="*/ 0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12"/>
                  </a:lnTo>
                  <a:lnTo>
                    <a:pt x="18" y="6"/>
                  </a:lnTo>
                  <a:lnTo>
                    <a:pt x="24" y="12"/>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1" name="Freeform 80"/>
            <p:cNvSpPr>
              <a:spLocks/>
            </p:cNvSpPr>
            <p:nvPr/>
          </p:nvSpPr>
          <p:spPr bwMode="auto">
            <a:xfrm>
              <a:off x="3537" y="1983"/>
              <a:ext cx="30" cy="30"/>
            </a:xfrm>
            <a:custGeom>
              <a:avLst/>
              <a:gdLst>
                <a:gd name="T0" fmla="*/ 12 w 30"/>
                <a:gd name="T1" fmla="*/ 30 h 30"/>
                <a:gd name="T2" fmla="*/ 30 w 30"/>
                <a:gd name="T3" fmla="*/ 24 h 30"/>
                <a:gd name="T4" fmla="*/ 30 w 30"/>
                <a:gd name="T5" fmla="*/ 18 h 30"/>
                <a:gd name="T6" fmla="*/ 18 w 30"/>
                <a:gd name="T7" fmla="*/ 18 h 30"/>
                <a:gd name="T8" fmla="*/ 12 w 30"/>
                <a:gd name="T9" fmla="*/ 18 h 30"/>
                <a:gd name="T10" fmla="*/ 18 w 30"/>
                <a:gd name="T11" fmla="*/ 12 h 30"/>
                <a:gd name="T12" fmla="*/ 24 w 30"/>
                <a:gd name="T13" fmla="*/ 12 h 30"/>
                <a:gd name="T14" fmla="*/ 24 w 30"/>
                <a:gd name="T15" fmla="*/ 6 h 30"/>
                <a:gd name="T16" fmla="*/ 18 w 30"/>
                <a:gd name="T17" fmla="*/ 0 h 30"/>
                <a:gd name="T18" fmla="*/ 12 w 30"/>
                <a:gd name="T19" fmla="*/ 0 h 30"/>
                <a:gd name="T20" fmla="*/ 0 w 30"/>
                <a:gd name="T21" fmla="*/ 18 h 30"/>
                <a:gd name="T22" fmla="*/ 0 w 30"/>
                <a:gd name="T23" fmla="*/ 24 h 30"/>
                <a:gd name="T24" fmla="*/ 0 w 30"/>
                <a:gd name="T25" fmla="*/ 30 h 30"/>
                <a:gd name="T26" fmla="*/ 6 w 30"/>
                <a:gd name="T27" fmla="*/ 30 h 30"/>
                <a:gd name="T28" fmla="*/ 12 w 30"/>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30"/>
                <a:gd name="T47" fmla="*/ 30 w 30"/>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30">
                  <a:moveTo>
                    <a:pt x="12" y="30"/>
                  </a:moveTo>
                  <a:lnTo>
                    <a:pt x="30" y="24"/>
                  </a:lnTo>
                  <a:lnTo>
                    <a:pt x="30" y="18"/>
                  </a:lnTo>
                  <a:lnTo>
                    <a:pt x="18" y="18"/>
                  </a:lnTo>
                  <a:lnTo>
                    <a:pt x="12" y="18"/>
                  </a:lnTo>
                  <a:lnTo>
                    <a:pt x="18" y="12"/>
                  </a:lnTo>
                  <a:lnTo>
                    <a:pt x="24" y="12"/>
                  </a:lnTo>
                  <a:lnTo>
                    <a:pt x="24" y="6"/>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2" name="Freeform 81"/>
            <p:cNvSpPr>
              <a:spLocks/>
            </p:cNvSpPr>
            <p:nvPr/>
          </p:nvSpPr>
          <p:spPr bwMode="auto">
            <a:xfrm>
              <a:off x="3519" y="1822"/>
              <a:ext cx="30" cy="29"/>
            </a:xfrm>
            <a:custGeom>
              <a:avLst/>
              <a:gdLst>
                <a:gd name="T0" fmla="*/ 12 w 30"/>
                <a:gd name="T1" fmla="*/ 29 h 29"/>
                <a:gd name="T2" fmla="*/ 24 w 30"/>
                <a:gd name="T3" fmla="*/ 24 h 29"/>
                <a:gd name="T4" fmla="*/ 30 w 30"/>
                <a:gd name="T5" fmla="*/ 18 h 29"/>
                <a:gd name="T6" fmla="*/ 18 w 30"/>
                <a:gd name="T7" fmla="*/ 18 h 29"/>
                <a:gd name="T8" fmla="*/ 12 w 30"/>
                <a:gd name="T9" fmla="*/ 18 h 29"/>
                <a:gd name="T10" fmla="*/ 18 w 30"/>
                <a:gd name="T11" fmla="*/ 12 h 29"/>
                <a:gd name="T12" fmla="*/ 24 w 30"/>
                <a:gd name="T13" fmla="*/ 12 h 29"/>
                <a:gd name="T14" fmla="*/ 18 w 30"/>
                <a:gd name="T15" fmla="*/ 0 h 29"/>
                <a:gd name="T16" fmla="*/ 12 w 30"/>
                <a:gd name="T17" fmla="*/ 0 h 29"/>
                <a:gd name="T18" fmla="*/ 0 w 30"/>
                <a:gd name="T19" fmla="*/ 18 h 29"/>
                <a:gd name="T20" fmla="*/ 0 w 30"/>
                <a:gd name="T21" fmla="*/ 24 h 29"/>
                <a:gd name="T22" fmla="*/ 0 w 30"/>
                <a:gd name="T23" fmla="*/ 29 h 29"/>
                <a:gd name="T24" fmla="*/ 6 w 30"/>
                <a:gd name="T25" fmla="*/ 29 h 29"/>
                <a:gd name="T26" fmla="*/ 12 w 30"/>
                <a:gd name="T27" fmla="*/ 29 h 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29"/>
                <a:gd name="T44" fmla="*/ 30 w 30"/>
                <a:gd name="T45" fmla="*/ 29 h 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29">
                  <a:moveTo>
                    <a:pt x="12" y="29"/>
                  </a:moveTo>
                  <a:lnTo>
                    <a:pt x="24" y="24"/>
                  </a:lnTo>
                  <a:lnTo>
                    <a:pt x="30" y="18"/>
                  </a:lnTo>
                  <a:lnTo>
                    <a:pt x="18" y="18"/>
                  </a:lnTo>
                  <a:lnTo>
                    <a:pt x="12" y="18"/>
                  </a:lnTo>
                  <a:lnTo>
                    <a:pt x="18" y="12"/>
                  </a:lnTo>
                  <a:lnTo>
                    <a:pt x="24" y="12"/>
                  </a:lnTo>
                  <a:lnTo>
                    <a:pt x="18" y="0"/>
                  </a:lnTo>
                  <a:lnTo>
                    <a:pt x="12" y="0"/>
                  </a:lnTo>
                  <a:lnTo>
                    <a:pt x="0" y="18"/>
                  </a:lnTo>
                  <a:lnTo>
                    <a:pt x="0" y="24"/>
                  </a:lnTo>
                  <a:lnTo>
                    <a:pt x="0" y="29"/>
                  </a:lnTo>
                  <a:lnTo>
                    <a:pt x="6" y="29"/>
                  </a:lnTo>
                  <a:lnTo>
                    <a:pt x="12" y="29"/>
                  </a:lnTo>
                  <a:close/>
                </a:path>
              </a:pathLst>
            </a:custGeom>
            <a:solidFill>
              <a:srgbClr val="DD0806"/>
            </a:solidFill>
            <a:ln w="9525">
              <a:solidFill>
                <a:srgbClr val="DD0806"/>
              </a:solidFill>
              <a:prstDash val="solid"/>
              <a:round/>
              <a:headEnd/>
              <a:tailEnd/>
            </a:ln>
          </p:spPr>
          <p:txBody>
            <a:bodyPr/>
            <a:lstStyle/>
            <a:p>
              <a:endParaRPr lang="en-US"/>
            </a:p>
          </p:txBody>
        </p:sp>
        <p:sp>
          <p:nvSpPr>
            <p:cNvPr id="117833" name="Freeform 82"/>
            <p:cNvSpPr>
              <a:spLocks/>
            </p:cNvSpPr>
            <p:nvPr/>
          </p:nvSpPr>
          <p:spPr bwMode="auto">
            <a:xfrm>
              <a:off x="3495" y="1762"/>
              <a:ext cx="36" cy="30"/>
            </a:xfrm>
            <a:custGeom>
              <a:avLst/>
              <a:gdLst>
                <a:gd name="T0" fmla="*/ 18 w 36"/>
                <a:gd name="T1" fmla="*/ 30 h 30"/>
                <a:gd name="T2" fmla="*/ 30 w 36"/>
                <a:gd name="T3" fmla="*/ 24 h 30"/>
                <a:gd name="T4" fmla="*/ 36 w 36"/>
                <a:gd name="T5" fmla="*/ 18 h 30"/>
                <a:gd name="T6" fmla="*/ 30 w 36"/>
                <a:gd name="T7" fmla="*/ 12 h 30"/>
                <a:gd name="T8" fmla="*/ 24 w 36"/>
                <a:gd name="T9" fmla="*/ 12 h 30"/>
                <a:gd name="T10" fmla="*/ 18 w 36"/>
                <a:gd name="T11" fmla="*/ 18 h 30"/>
                <a:gd name="T12" fmla="*/ 12 w 36"/>
                <a:gd name="T13" fmla="*/ 12 h 30"/>
                <a:gd name="T14" fmla="*/ 24 w 36"/>
                <a:gd name="T15" fmla="*/ 12 h 30"/>
                <a:gd name="T16" fmla="*/ 24 w 36"/>
                <a:gd name="T17" fmla="*/ 6 h 30"/>
                <a:gd name="T18" fmla="*/ 30 w 36"/>
                <a:gd name="T19" fmla="*/ 12 h 30"/>
                <a:gd name="T20" fmla="*/ 24 w 36"/>
                <a:gd name="T21" fmla="*/ 0 h 30"/>
                <a:gd name="T22" fmla="*/ 18 w 36"/>
                <a:gd name="T23" fmla="*/ 0 h 30"/>
                <a:gd name="T24" fmla="*/ 6 w 36"/>
                <a:gd name="T25" fmla="*/ 18 h 30"/>
                <a:gd name="T26" fmla="*/ 0 w 36"/>
                <a:gd name="T27" fmla="*/ 18 h 30"/>
                <a:gd name="T28" fmla="*/ 6 w 36"/>
                <a:gd name="T29" fmla="*/ 24 h 30"/>
                <a:gd name="T30" fmla="*/ 0 w 36"/>
                <a:gd name="T31" fmla="*/ 24 h 30"/>
                <a:gd name="T32" fmla="*/ 6 w 36"/>
                <a:gd name="T33" fmla="*/ 30 h 30"/>
                <a:gd name="T34" fmla="*/ 12 w 36"/>
                <a:gd name="T35" fmla="*/ 30 h 30"/>
                <a:gd name="T36" fmla="*/ 18 w 36"/>
                <a:gd name="T37" fmla="*/ 3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6"/>
                <a:gd name="T58" fmla="*/ 0 h 30"/>
                <a:gd name="T59" fmla="*/ 36 w 36"/>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6" h="30">
                  <a:moveTo>
                    <a:pt x="18" y="30"/>
                  </a:moveTo>
                  <a:lnTo>
                    <a:pt x="30" y="24"/>
                  </a:lnTo>
                  <a:lnTo>
                    <a:pt x="36" y="18"/>
                  </a:lnTo>
                  <a:lnTo>
                    <a:pt x="30" y="12"/>
                  </a:lnTo>
                  <a:lnTo>
                    <a:pt x="24" y="12"/>
                  </a:lnTo>
                  <a:lnTo>
                    <a:pt x="18" y="18"/>
                  </a:lnTo>
                  <a:lnTo>
                    <a:pt x="12" y="12"/>
                  </a:lnTo>
                  <a:lnTo>
                    <a:pt x="24" y="12"/>
                  </a:lnTo>
                  <a:lnTo>
                    <a:pt x="24" y="6"/>
                  </a:lnTo>
                  <a:lnTo>
                    <a:pt x="30" y="12"/>
                  </a:lnTo>
                  <a:lnTo>
                    <a:pt x="24" y="0"/>
                  </a:lnTo>
                  <a:lnTo>
                    <a:pt x="18" y="0"/>
                  </a:lnTo>
                  <a:lnTo>
                    <a:pt x="6" y="18"/>
                  </a:lnTo>
                  <a:lnTo>
                    <a:pt x="0" y="18"/>
                  </a:lnTo>
                  <a:lnTo>
                    <a:pt x="6" y="24"/>
                  </a:lnTo>
                  <a:lnTo>
                    <a:pt x="0" y="24"/>
                  </a:lnTo>
                  <a:lnTo>
                    <a:pt x="6" y="30"/>
                  </a:lnTo>
                  <a:lnTo>
                    <a:pt x="12" y="30"/>
                  </a:lnTo>
                  <a:lnTo>
                    <a:pt x="18"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4" name="Freeform 83"/>
            <p:cNvSpPr>
              <a:spLocks/>
            </p:cNvSpPr>
            <p:nvPr/>
          </p:nvSpPr>
          <p:spPr bwMode="auto">
            <a:xfrm>
              <a:off x="3393" y="1726"/>
              <a:ext cx="36" cy="30"/>
            </a:xfrm>
            <a:custGeom>
              <a:avLst/>
              <a:gdLst>
                <a:gd name="T0" fmla="*/ 18 w 36"/>
                <a:gd name="T1" fmla="*/ 30 h 30"/>
                <a:gd name="T2" fmla="*/ 30 w 36"/>
                <a:gd name="T3" fmla="*/ 24 h 30"/>
                <a:gd name="T4" fmla="*/ 36 w 36"/>
                <a:gd name="T5" fmla="*/ 12 h 30"/>
                <a:gd name="T6" fmla="*/ 24 w 36"/>
                <a:gd name="T7" fmla="*/ 12 h 30"/>
                <a:gd name="T8" fmla="*/ 18 w 36"/>
                <a:gd name="T9" fmla="*/ 12 h 30"/>
                <a:gd name="T10" fmla="*/ 12 w 36"/>
                <a:gd name="T11" fmla="*/ 6 h 30"/>
                <a:gd name="T12" fmla="*/ 24 w 36"/>
                <a:gd name="T13" fmla="*/ 6 h 30"/>
                <a:gd name="T14" fmla="*/ 30 w 36"/>
                <a:gd name="T15" fmla="*/ 6 h 30"/>
                <a:gd name="T16" fmla="*/ 24 w 36"/>
                <a:gd name="T17" fmla="*/ 0 h 30"/>
                <a:gd name="T18" fmla="*/ 18 w 36"/>
                <a:gd name="T19" fmla="*/ 0 h 30"/>
                <a:gd name="T20" fmla="*/ 6 w 36"/>
                <a:gd name="T21" fmla="*/ 12 h 30"/>
                <a:gd name="T22" fmla="*/ 6 w 36"/>
                <a:gd name="T23" fmla="*/ 18 h 30"/>
                <a:gd name="T24" fmla="*/ 0 w 36"/>
                <a:gd name="T25" fmla="*/ 24 h 30"/>
                <a:gd name="T26" fmla="*/ 6 w 36"/>
                <a:gd name="T27" fmla="*/ 30 h 30"/>
                <a:gd name="T28" fmla="*/ 18 w 36"/>
                <a:gd name="T29" fmla="*/ 3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
                <a:gd name="T46" fmla="*/ 0 h 30"/>
                <a:gd name="T47" fmla="*/ 36 w 3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 h="30">
                  <a:moveTo>
                    <a:pt x="18" y="30"/>
                  </a:moveTo>
                  <a:lnTo>
                    <a:pt x="30" y="24"/>
                  </a:lnTo>
                  <a:lnTo>
                    <a:pt x="36" y="12"/>
                  </a:lnTo>
                  <a:lnTo>
                    <a:pt x="24" y="12"/>
                  </a:lnTo>
                  <a:lnTo>
                    <a:pt x="18" y="12"/>
                  </a:lnTo>
                  <a:lnTo>
                    <a:pt x="12" y="6"/>
                  </a:lnTo>
                  <a:lnTo>
                    <a:pt x="24" y="6"/>
                  </a:lnTo>
                  <a:lnTo>
                    <a:pt x="30" y="6"/>
                  </a:lnTo>
                  <a:lnTo>
                    <a:pt x="24" y="0"/>
                  </a:lnTo>
                  <a:lnTo>
                    <a:pt x="18" y="0"/>
                  </a:lnTo>
                  <a:lnTo>
                    <a:pt x="6" y="12"/>
                  </a:lnTo>
                  <a:lnTo>
                    <a:pt x="6" y="18"/>
                  </a:lnTo>
                  <a:lnTo>
                    <a:pt x="0" y="24"/>
                  </a:lnTo>
                  <a:lnTo>
                    <a:pt x="6" y="30"/>
                  </a:lnTo>
                  <a:lnTo>
                    <a:pt x="18"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5" name="Freeform 84"/>
            <p:cNvSpPr>
              <a:spLocks/>
            </p:cNvSpPr>
            <p:nvPr/>
          </p:nvSpPr>
          <p:spPr bwMode="auto">
            <a:xfrm>
              <a:off x="3417" y="1804"/>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0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6"/>
                  </a:lnTo>
                  <a:lnTo>
                    <a:pt x="24" y="6"/>
                  </a:lnTo>
                  <a:lnTo>
                    <a:pt x="18" y="0"/>
                  </a:lnTo>
                  <a:lnTo>
                    <a:pt x="12" y="0"/>
                  </a:lnTo>
                  <a:lnTo>
                    <a:pt x="0"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6" name="Freeform 85"/>
            <p:cNvSpPr>
              <a:spLocks/>
            </p:cNvSpPr>
            <p:nvPr/>
          </p:nvSpPr>
          <p:spPr bwMode="auto">
            <a:xfrm>
              <a:off x="3195" y="1642"/>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0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6"/>
                  </a:lnTo>
                  <a:lnTo>
                    <a:pt x="24" y="6"/>
                  </a:lnTo>
                  <a:lnTo>
                    <a:pt x="18" y="0"/>
                  </a:lnTo>
                  <a:lnTo>
                    <a:pt x="12" y="0"/>
                  </a:lnTo>
                  <a:lnTo>
                    <a:pt x="0"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7" name="Freeform 86"/>
            <p:cNvSpPr>
              <a:spLocks/>
            </p:cNvSpPr>
            <p:nvPr/>
          </p:nvSpPr>
          <p:spPr bwMode="auto">
            <a:xfrm>
              <a:off x="3315" y="1642"/>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6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30" y="24"/>
                  </a:lnTo>
                  <a:lnTo>
                    <a:pt x="30" y="18"/>
                  </a:lnTo>
                  <a:lnTo>
                    <a:pt x="24" y="12"/>
                  </a:lnTo>
                  <a:lnTo>
                    <a:pt x="18" y="12"/>
                  </a:lnTo>
                  <a:lnTo>
                    <a:pt x="12" y="18"/>
                  </a:lnTo>
                  <a:lnTo>
                    <a:pt x="18" y="6"/>
                  </a:lnTo>
                  <a:lnTo>
                    <a:pt x="24" y="6"/>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8" name="Freeform 87"/>
            <p:cNvSpPr>
              <a:spLocks/>
            </p:cNvSpPr>
            <p:nvPr/>
          </p:nvSpPr>
          <p:spPr bwMode="auto">
            <a:xfrm>
              <a:off x="2949" y="1684"/>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24 w 30"/>
                <a:gd name="T15" fmla="*/ 0 h 30"/>
                <a:gd name="T16" fmla="*/ 18 w 30"/>
                <a:gd name="T17" fmla="*/ 0 h 30"/>
                <a:gd name="T18" fmla="*/ 12 w 30"/>
                <a:gd name="T19" fmla="*/ 0 h 30"/>
                <a:gd name="T20" fmla="*/ 0 w 30"/>
                <a:gd name="T21" fmla="*/ 12 h 30"/>
                <a:gd name="T22" fmla="*/ 0 w 30"/>
                <a:gd name="T23" fmla="*/ 24 h 30"/>
                <a:gd name="T24" fmla="*/ 0 w 30"/>
                <a:gd name="T25" fmla="*/ 30 h 30"/>
                <a:gd name="T26" fmla="*/ 12 w 30"/>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30"/>
                <a:gd name="T44" fmla="*/ 30 w 30"/>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30">
                  <a:moveTo>
                    <a:pt x="12" y="30"/>
                  </a:moveTo>
                  <a:lnTo>
                    <a:pt x="30" y="24"/>
                  </a:lnTo>
                  <a:lnTo>
                    <a:pt x="30" y="12"/>
                  </a:lnTo>
                  <a:lnTo>
                    <a:pt x="18" y="12"/>
                  </a:lnTo>
                  <a:lnTo>
                    <a:pt x="12" y="12"/>
                  </a:lnTo>
                  <a:lnTo>
                    <a:pt x="18" y="6"/>
                  </a:lnTo>
                  <a:lnTo>
                    <a:pt x="24" y="6"/>
                  </a:lnTo>
                  <a:lnTo>
                    <a:pt x="24" y="0"/>
                  </a:lnTo>
                  <a:lnTo>
                    <a:pt x="18" y="0"/>
                  </a:lnTo>
                  <a:lnTo>
                    <a:pt x="12" y="0"/>
                  </a:lnTo>
                  <a:lnTo>
                    <a:pt x="0" y="12"/>
                  </a:lnTo>
                  <a:lnTo>
                    <a:pt x="0" y="24"/>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39" name="Freeform 88"/>
            <p:cNvSpPr>
              <a:spLocks/>
            </p:cNvSpPr>
            <p:nvPr/>
          </p:nvSpPr>
          <p:spPr bwMode="auto">
            <a:xfrm>
              <a:off x="2829" y="1684"/>
              <a:ext cx="30" cy="30"/>
            </a:xfrm>
            <a:custGeom>
              <a:avLst/>
              <a:gdLst>
                <a:gd name="T0" fmla="*/ 12 w 30"/>
                <a:gd name="T1" fmla="*/ 30 h 30"/>
                <a:gd name="T2" fmla="*/ 30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24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30" y="24"/>
                  </a:lnTo>
                  <a:lnTo>
                    <a:pt x="30" y="12"/>
                  </a:lnTo>
                  <a:lnTo>
                    <a:pt x="18" y="12"/>
                  </a:lnTo>
                  <a:lnTo>
                    <a:pt x="12" y="12"/>
                  </a:lnTo>
                  <a:lnTo>
                    <a:pt x="18" y="6"/>
                  </a:lnTo>
                  <a:lnTo>
                    <a:pt x="24" y="6"/>
                  </a:lnTo>
                  <a:lnTo>
                    <a:pt x="18" y="0"/>
                  </a:lnTo>
                  <a:lnTo>
                    <a:pt x="12" y="0"/>
                  </a:lnTo>
                  <a:lnTo>
                    <a:pt x="0" y="12"/>
                  </a:lnTo>
                  <a:lnTo>
                    <a:pt x="0" y="24"/>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0" name="Freeform 89"/>
            <p:cNvSpPr>
              <a:spLocks/>
            </p:cNvSpPr>
            <p:nvPr/>
          </p:nvSpPr>
          <p:spPr bwMode="auto">
            <a:xfrm>
              <a:off x="3051" y="1642"/>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1" name="Freeform 90"/>
            <p:cNvSpPr>
              <a:spLocks/>
            </p:cNvSpPr>
            <p:nvPr/>
          </p:nvSpPr>
          <p:spPr bwMode="auto">
            <a:xfrm>
              <a:off x="3213" y="1762"/>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24 w 30"/>
                <a:gd name="T19" fmla="*/ 6 h 30"/>
                <a:gd name="T20" fmla="*/ 18 w 30"/>
                <a:gd name="T21" fmla="*/ 0 h 30"/>
                <a:gd name="T22" fmla="*/ 12 w 30"/>
                <a:gd name="T23" fmla="*/ 0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2" name="Freeform 91"/>
            <p:cNvSpPr>
              <a:spLocks/>
            </p:cNvSpPr>
            <p:nvPr/>
          </p:nvSpPr>
          <p:spPr bwMode="auto">
            <a:xfrm>
              <a:off x="3333" y="1846"/>
              <a:ext cx="36" cy="29"/>
            </a:xfrm>
            <a:custGeom>
              <a:avLst/>
              <a:gdLst>
                <a:gd name="T0" fmla="*/ 18 w 36"/>
                <a:gd name="T1" fmla="*/ 29 h 29"/>
                <a:gd name="T2" fmla="*/ 30 w 36"/>
                <a:gd name="T3" fmla="*/ 23 h 29"/>
                <a:gd name="T4" fmla="*/ 36 w 36"/>
                <a:gd name="T5" fmla="*/ 11 h 29"/>
                <a:gd name="T6" fmla="*/ 24 w 36"/>
                <a:gd name="T7" fmla="*/ 11 h 29"/>
                <a:gd name="T8" fmla="*/ 18 w 36"/>
                <a:gd name="T9" fmla="*/ 11 h 29"/>
                <a:gd name="T10" fmla="*/ 12 w 36"/>
                <a:gd name="T11" fmla="*/ 5 h 29"/>
                <a:gd name="T12" fmla="*/ 24 w 36"/>
                <a:gd name="T13" fmla="*/ 5 h 29"/>
                <a:gd name="T14" fmla="*/ 30 w 36"/>
                <a:gd name="T15" fmla="*/ 5 h 29"/>
                <a:gd name="T16" fmla="*/ 24 w 36"/>
                <a:gd name="T17" fmla="*/ 0 h 29"/>
                <a:gd name="T18" fmla="*/ 18 w 36"/>
                <a:gd name="T19" fmla="*/ 0 h 29"/>
                <a:gd name="T20" fmla="*/ 6 w 36"/>
                <a:gd name="T21" fmla="*/ 11 h 29"/>
                <a:gd name="T22" fmla="*/ 0 w 36"/>
                <a:gd name="T23" fmla="*/ 17 h 29"/>
                <a:gd name="T24" fmla="*/ 6 w 36"/>
                <a:gd name="T25" fmla="*/ 23 h 29"/>
                <a:gd name="T26" fmla="*/ 0 w 36"/>
                <a:gd name="T27" fmla="*/ 23 h 29"/>
                <a:gd name="T28" fmla="*/ 6 w 36"/>
                <a:gd name="T29" fmla="*/ 29 h 29"/>
                <a:gd name="T30" fmla="*/ 18 w 36"/>
                <a:gd name="T31" fmla="*/ 29 h 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29"/>
                <a:gd name="T50" fmla="*/ 36 w 36"/>
                <a:gd name="T51" fmla="*/ 29 h 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29">
                  <a:moveTo>
                    <a:pt x="18" y="29"/>
                  </a:moveTo>
                  <a:lnTo>
                    <a:pt x="30" y="23"/>
                  </a:lnTo>
                  <a:lnTo>
                    <a:pt x="36" y="11"/>
                  </a:lnTo>
                  <a:lnTo>
                    <a:pt x="24" y="11"/>
                  </a:lnTo>
                  <a:lnTo>
                    <a:pt x="18" y="11"/>
                  </a:lnTo>
                  <a:lnTo>
                    <a:pt x="12" y="5"/>
                  </a:lnTo>
                  <a:lnTo>
                    <a:pt x="24" y="5"/>
                  </a:lnTo>
                  <a:lnTo>
                    <a:pt x="30" y="5"/>
                  </a:lnTo>
                  <a:lnTo>
                    <a:pt x="24" y="0"/>
                  </a:lnTo>
                  <a:lnTo>
                    <a:pt x="18" y="0"/>
                  </a:lnTo>
                  <a:lnTo>
                    <a:pt x="6" y="11"/>
                  </a:lnTo>
                  <a:lnTo>
                    <a:pt x="0" y="17"/>
                  </a:lnTo>
                  <a:lnTo>
                    <a:pt x="6" y="23"/>
                  </a:lnTo>
                  <a:lnTo>
                    <a:pt x="0" y="23"/>
                  </a:lnTo>
                  <a:lnTo>
                    <a:pt x="6" y="29"/>
                  </a:lnTo>
                  <a:lnTo>
                    <a:pt x="18" y="29"/>
                  </a:lnTo>
                  <a:close/>
                </a:path>
              </a:pathLst>
            </a:custGeom>
            <a:solidFill>
              <a:srgbClr val="DD0806"/>
            </a:solidFill>
            <a:ln w="9525">
              <a:solidFill>
                <a:srgbClr val="DD0806"/>
              </a:solidFill>
              <a:prstDash val="solid"/>
              <a:round/>
              <a:headEnd/>
              <a:tailEnd/>
            </a:ln>
          </p:spPr>
          <p:txBody>
            <a:bodyPr/>
            <a:lstStyle/>
            <a:p>
              <a:endParaRPr lang="en-US"/>
            </a:p>
          </p:txBody>
        </p:sp>
        <p:sp>
          <p:nvSpPr>
            <p:cNvPr id="117843" name="Freeform 92"/>
            <p:cNvSpPr>
              <a:spLocks/>
            </p:cNvSpPr>
            <p:nvPr/>
          </p:nvSpPr>
          <p:spPr bwMode="auto">
            <a:xfrm>
              <a:off x="3417" y="1863"/>
              <a:ext cx="30" cy="30"/>
            </a:xfrm>
            <a:custGeom>
              <a:avLst/>
              <a:gdLst>
                <a:gd name="T0" fmla="*/ 12 w 30"/>
                <a:gd name="T1" fmla="*/ 30 h 30"/>
                <a:gd name="T2" fmla="*/ 24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18 w 30"/>
                <a:gd name="T17" fmla="*/ 0 h 30"/>
                <a:gd name="T18" fmla="*/ 12 w 30"/>
                <a:gd name="T19" fmla="*/ 0 h 30"/>
                <a:gd name="T20" fmla="*/ 0 w 30"/>
                <a:gd name="T21" fmla="*/ 6 h 30"/>
                <a:gd name="T22" fmla="*/ 0 w 30"/>
                <a:gd name="T23" fmla="*/ 18 h 30"/>
                <a:gd name="T24" fmla="*/ 0 w 30"/>
                <a:gd name="T25" fmla="*/ 24 h 30"/>
                <a:gd name="T26" fmla="*/ 0 w 30"/>
                <a:gd name="T27" fmla="*/ 30 h 30"/>
                <a:gd name="T28" fmla="*/ 6 w 30"/>
                <a:gd name="T29" fmla="*/ 30 h 30"/>
                <a:gd name="T30" fmla="*/ 12 w 30"/>
                <a:gd name="T31" fmla="*/ 30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2" y="30"/>
                  </a:moveTo>
                  <a:lnTo>
                    <a:pt x="24" y="24"/>
                  </a:lnTo>
                  <a:lnTo>
                    <a:pt x="30" y="18"/>
                  </a:lnTo>
                  <a:lnTo>
                    <a:pt x="24" y="12"/>
                  </a:lnTo>
                  <a:lnTo>
                    <a:pt x="18" y="12"/>
                  </a:lnTo>
                  <a:lnTo>
                    <a:pt x="12" y="18"/>
                  </a:lnTo>
                  <a:lnTo>
                    <a:pt x="18" y="6"/>
                  </a:lnTo>
                  <a:lnTo>
                    <a:pt x="24" y="6"/>
                  </a:lnTo>
                  <a:lnTo>
                    <a:pt x="18" y="0"/>
                  </a:lnTo>
                  <a:lnTo>
                    <a:pt x="12" y="0"/>
                  </a:lnTo>
                  <a:lnTo>
                    <a:pt x="0"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4" name="Freeform 93"/>
            <p:cNvSpPr>
              <a:spLocks/>
            </p:cNvSpPr>
            <p:nvPr/>
          </p:nvSpPr>
          <p:spPr bwMode="auto">
            <a:xfrm>
              <a:off x="3519" y="1887"/>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5" name="Freeform 94"/>
            <p:cNvSpPr>
              <a:spLocks/>
            </p:cNvSpPr>
            <p:nvPr/>
          </p:nvSpPr>
          <p:spPr bwMode="auto">
            <a:xfrm>
              <a:off x="2745" y="1762"/>
              <a:ext cx="36" cy="30"/>
            </a:xfrm>
            <a:custGeom>
              <a:avLst/>
              <a:gdLst>
                <a:gd name="T0" fmla="*/ 18 w 36"/>
                <a:gd name="T1" fmla="*/ 30 h 30"/>
                <a:gd name="T2" fmla="*/ 30 w 36"/>
                <a:gd name="T3" fmla="*/ 24 h 30"/>
                <a:gd name="T4" fmla="*/ 36 w 36"/>
                <a:gd name="T5" fmla="*/ 18 h 30"/>
                <a:gd name="T6" fmla="*/ 30 w 36"/>
                <a:gd name="T7" fmla="*/ 12 h 30"/>
                <a:gd name="T8" fmla="*/ 24 w 36"/>
                <a:gd name="T9" fmla="*/ 12 h 30"/>
                <a:gd name="T10" fmla="*/ 18 w 36"/>
                <a:gd name="T11" fmla="*/ 18 h 30"/>
                <a:gd name="T12" fmla="*/ 12 w 36"/>
                <a:gd name="T13" fmla="*/ 12 h 30"/>
                <a:gd name="T14" fmla="*/ 24 w 36"/>
                <a:gd name="T15" fmla="*/ 12 h 30"/>
                <a:gd name="T16" fmla="*/ 24 w 36"/>
                <a:gd name="T17" fmla="*/ 6 h 30"/>
                <a:gd name="T18" fmla="*/ 30 w 36"/>
                <a:gd name="T19" fmla="*/ 12 h 30"/>
                <a:gd name="T20" fmla="*/ 24 w 36"/>
                <a:gd name="T21" fmla="*/ 0 h 30"/>
                <a:gd name="T22" fmla="*/ 18 w 36"/>
                <a:gd name="T23" fmla="*/ 0 h 30"/>
                <a:gd name="T24" fmla="*/ 6 w 36"/>
                <a:gd name="T25" fmla="*/ 18 h 30"/>
                <a:gd name="T26" fmla="*/ 6 w 36"/>
                <a:gd name="T27" fmla="*/ 24 h 30"/>
                <a:gd name="T28" fmla="*/ 0 w 36"/>
                <a:gd name="T29" fmla="*/ 24 h 30"/>
                <a:gd name="T30" fmla="*/ 6 w 36"/>
                <a:gd name="T31" fmla="*/ 30 h 30"/>
                <a:gd name="T32" fmla="*/ 12 w 36"/>
                <a:gd name="T33" fmla="*/ 30 h 30"/>
                <a:gd name="T34" fmla="*/ 18 w 36"/>
                <a:gd name="T35" fmla="*/ 30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30"/>
                <a:gd name="T56" fmla="*/ 36 w 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30">
                  <a:moveTo>
                    <a:pt x="18" y="30"/>
                  </a:moveTo>
                  <a:lnTo>
                    <a:pt x="30" y="24"/>
                  </a:lnTo>
                  <a:lnTo>
                    <a:pt x="36" y="18"/>
                  </a:lnTo>
                  <a:lnTo>
                    <a:pt x="30" y="12"/>
                  </a:lnTo>
                  <a:lnTo>
                    <a:pt x="24" y="12"/>
                  </a:lnTo>
                  <a:lnTo>
                    <a:pt x="18" y="18"/>
                  </a:lnTo>
                  <a:lnTo>
                    <a:pt x="12" y="12"/>
                  </a:lnTo>
                  <a:lnTo>
                    <a:pt x="24" y="12"/>
                  </a:lnTo>
                  <a:lnTo>
                    <a:pt x="24" y="6"/>
                  </a:lnTo>
                  <a:lnTo>
                    <a:pt x="30" y="12"/>
                  </a:lnTo>
                  <a:lnTo>
                    <a:pt x="24" y="0"/>
                  </a:lnTo>
                  <a:lnTo>
                    <a:pt x="18" y="0"/>
                  </a:lnTo>
                  <a:lnTo>
                    <a:pt x="6" y="18"/>
                  </a:lnTo>
                  <a:lnTo>
                    <a:pt x="6" y="24"/>
                  </a:lnTo>
                  <a:lnTo>
                    <a:pt x="0" y="24"/>
                  </a:lnTo>
                  <a:lnTo>
                    <a:pt x="6" y="30"/>
                  </a:lnTo>
                  <a:lnTo>
                    <a:pt x="12" y="30"/>
                  </a:lnTo>
                  <a:lnTo>
                    <a:pt x="18"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6" name="Freeform 95"/>
            <p:cNvSpPr>
              <a:spLocks/>
            </p:cNvSpPr>
            <p:nvPr/>
          </p:nvSpPr>
          <p:spPr bwMode="auto">
            <a:xfrm>
              <a:off x="2727" y="1804"/>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6 h 30"/>
                <a:gd name="T14" fmla="*/ 24 w 30"/>
                <a:gd name="T15" fmla="*/ 6 h 30"/>
                <a:gd name="T16" fmla="*/ 24 w 30"/>
                <a:gd name="T17" fmla="*/ 0 h 30"/>
                <a:gd name="T18" fmla="*/ 18 w 30"/>
                <a:gd name="T19" fmla="*/ 0 h 30"/>
                <a:gd name="T20" fmla="*/ 12 w 30"/>
                <a:gd name="T21" fmla="*/ 0 h 30"/>
                <a:gd name="T22" fmla="*/ 6 w 30"/>
                <a:gd name="T23" fmla="*/ 6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6"/>
                  </a:lnTo>
                  <a:lnTo>
                    <a:pt x="24" y="6"/>
                  </a:lnTo>
                  <a:lnTo>
                    <a:pt x="24" y="0"/>
                  </a:lnTo>
                  <a:lnTo>
                    <a:pt x="18" y="0"/>
                  </a:lnTo>
                  <a:lnTo>
                    <a:pt x="12" y="0"/>
                  </a:lnTo>
                  <a:lnTo>
                    <a:pt x="6" y="6"/>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47" name="Freeform 96"/>
            <p:cNvSpPr>
              <a:spLocks/>
            </p:cNvSpPr>
            <p:nvPr/>
          </p:nvSpPr>
          <p:spPr bwMode="auto">
            <a:xfrm>
              <a:off x="2973" y="1846"/>
              <a:ext cx="30" cy="29"/>
            </a:xfrm>
            <a:custGeom>
              <a:avLst/>
              <a:gdLst>
                <a:gd name="T0" fmla="*/ 12 w 30"/>
                <a:gd name="T1" fmla="*/ 29 h 29"/>
                <a:gd name="T2" fmla="*/ 24 w 30"/>
                <a:gd name="T3" fmla="*/ 23 h 29"/>
                <a:gd name="T4" fmla="*/ 30 w 30"/>
                <a:gd name="T5" fmla="*/ 11 h 29"/>
                <a:gd name="T6" fmla="*/ 18 w 30"/>
                <a:gd name="T7" fmla="*/ 11 h 29"/>
                <a:gd name="T8" fmla="*/ 12 w 30"/>
                <a:gd name="T9" fmla="*/ 11 h 29"/>
                <a:gd name="T10" fmla="*/ 18 w 30"/>
                <a:gd name="T11" fmla="*/ 5 h 29"/>
                <a:gd name="T12" fmla="*/ 24 w 30"/>
                <a:gd name="T13" fmla="*/ 5 h 29"/>
                <a:gd name="T14" fmla="*/ 18 w 30"/>
                <a:gd name="T15" fmla="*/ 0 h 29"/>
                <a:gd name="T16" fmla="*/ 12 w 30"/>
                <a:gd name="T17" fmla="*/ 0 h 29"/>
                <a:gd name="T18" fmla="*/ 0 w 30"/>
                <a:gd name="T19" fmla="*/ 11 h 29"/>
                <a:gd name="T20" fmla="*/ 0 w 30"/>
                <a:gd name="T21" fmla="*/ 23 h 29"/>
                <a:gd name="T22" fmla="*/ 0 w 30"/>
                <a:gd name="T23" fmla="*/ 29 h 29"/>
                <a:gd name="T24" fmla="*/ 12 w 30"/>
                <a:gd name="T25" fmla="*/ 29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29"/>
                <a:gd name="T41" fmla="*/ 30 w 30"/>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29">
                  <a:moveTo>
                    <a:pt x="12" y="29"/>
                  </a:moveTo>
                  <a:lnTo>
                    <a:pt x="24" y="23"/>
                  </a:lnTo>
                  <a:lnTo>
                    <a:pt x="30" y="11"/>
                  </a:lnTo>
                  <a:lnTo>
                    <a:pt x="18" y="11"/>
                  </a:lnTo>
                  <a:lnTo>
                    <a:pt x="12" y="11"/>
                  </a:lnTo>
                  <a:lnTo>
                    <a:pt x="18" y="5"/>
                  </a:lnTo>
                  <a:lnTo>
                    <a:pt x="24" y="5"/>
                  </a:lnTo>
                  <a:lnTo>
                    <a:pt x="18" y="0"/>
                  </a:lnTo>
                  <a:lnTo>
                    <a:pt x="12" y="0"/>
                  </a:lnTo>
                  <a:lnTo>
                    <a:pt x="0" y="11"/>
                  </a:lnTo>
                  <a:lnTo>
                    <a:pt x="0" y="23"/>
                  </a:lnTo>
                  <a:lnTo>
                    <a:pt x="0" y="29"/>
                  </a:lnTo>
                  <a:lnTo>
                    <a:pt x="12" y="29"/>
                  </a:lnTo>
                  <a:close/>
                </a:path>
              </a:pathLst>
            </a:custGeom>
            <a:solidFill>
              <a:srgbClr val="DD0806"/>
            </a:solidFill>
            <a:ln w="9525">
              <a:solidFill>
                <a:srgbClr val="DD0806"/>
              </a:solidFill>
              <a:prstDash val="solid"/>
              <a:round/>
              <a:headEnd/>
              <a:tailEnd/>
            </a:ln>
          </p:spPr>
          <p:txBody>
            <a:bodyPr/>
            <a:lstStyle/>
            <a:p>
              <a:endParaRPr lang="en-US"/>
            </a:p>
          </p:txBody>
        </p:sp>
        <p:sp>
          <p:nvSpPr>
            <p:cNvPr id="117848" name="Freeform 97"/>
            <p:cNvSpPr>
              <a:spLocks/>
            </p:cNvSpPr>
            <p:nvPr/>
          </p:nvSpPr>
          <p:spPr bwMode="auto">
            <a:xfrm>
              <a:off x="3213" y="2127"/>
              <a:ext cx="30" cy="29"/>
            </a:xfrm>
            <a:custGeom>
              <a:avLst/>
              <a:gdLst>
                <a:gd name="T0" fmla="*/ 12 w 30"/>
                <a:gd name="T1" fmla="*/ 29 h 29"/>
                <a:gd name="T2" fmla="*/ 30 w 30"/>
                <a:gd name="T3" fmla="*/ 23 h 29"/>
                <a:gd name="T4" fmla="*/ 30 w 30"/>
                <a:gd name="T5" fmla="*/ 17 h 29"/>
                <a:gd name="T6" fmla="*/ 24 w 30"/>
                <a:gd name="T7" fmla="*/ 12 h 29"/>
                <a:gd name="T8" fmla="*/ 18 w 30"/>
                <a:gd name="T9" fmla="*/ 12 h 29"/>
                <a:gd name="T10" fmla="*/ 12 w 30"/>
                <a:gd name="T11" fmla="*/ 17 h 29"/>
                <a:gd name="T12" fmla="*/ 18 w 30"/>
                <a:gd name="T13" fmla="*/ 6 h 29"/>
                <a:gd name="T14" fmla="*/ 24 w 30"/>
                <a:gd name="T15" fmla="*/ 6 h 29"/>
                <a:gd name="T16" fmla="*/ 24 w 30"/>
                <a:gd name="T17" fmla="*/ 0 h 29"/>
                <a:gd name="T18" fmla="*/ 18 w 30"/>
                <a:gd name="T19" fmla="*/ 0 h 29"/>
                <a:gd name="T20" fmla="*/ 12 w 30"/>
                <a:gd name="T21" fmla="*/ 0 h 29"/>
                <a:gd name="T22" fmla="*/ 6 w 30"/>
                <a:gd name="T23" fmla="*/ 6 h 29"/>
                <a:gd name="T24" fmla="*/ 0 w 30"/>
                <a:gd name="T25" fmla="*/ 17 h 29"/>
                <a:gd name="T26" fmla="*/ 0 w 30"/>
                <a:gd name="T27" fmla="*/ 23 h 29"/>
                <a:gd name="T28" fmla="*/ 0 w 30"/>
                <a:gd name="T29" fmla="*/ 29 h 29"/>
                <a:gd name="T30" fmla="*/ 6 w 30"/>
                <a:gd name="T31" fmla="*/ 29 h 29"/>
                <a:gd name="T32" fmla="*/ 12 w 30"/>
                <a:gd name="T33" fmla="*/ 29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29"/>
                <a:gd name="T53" fmla="*/ 30 w 30"/>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29">
                  <a:moveTo>
                    <a:pt x="12" y="29"/>
                  </a:moveTo>
                  <a:lnTo>
                    <a:pt x="30" y="23"/>
                  </a:lnTo>
                  <a:lnTo>
                    <a:pt x="30" y="17"/>
                  </a:lnTo>
                  <a:lnTo>
                    <a:pt x="24" y="12"/>
                  </a:lnTo>
                  <a:lnTo>
                    <a:pt x="18" y="12"/>
                  </a:lnTo>
                  <a:lnTo>
                    <a:pt x="12" y="17"/>
                  </a:lnTo>
                  <a:lnTo>
                    <a:pt x="18" y="6"/>
                  </a:lnTo>
                  <a:lnTo>
                    <a:pt x="24" y="6"/>
                  </a:lnTo>
                  <a:lnTo>
                    <a:pt x="24" y="0"/>
                  </a:lnTo>
                  <a:lnTo>
                    <a:pt x="18" y="0"/>
                  </a:lnTo>
                  <a:lnTo>
                    <a:pt x="12" y="0"/>
                  </a:lnTo>
                  <a:lnTo>
                    <a:pt x="6" y="6"/>
                  </a:lnTo>
                  <a:lnTo>
                    <a:pt x="0" y="17"/>
                  </a:lnTo>
                  <a:lnTo>
                    <a:pt x="0" y="23"/>
                  </a:lnTo>
                  <a:lnTo>
                    <a:pt x="0" y="29"/>
                  </a:lnTo>
                  <a:lnTo>
                    <a:pt x="6" y="29"/>
                  </a:lnTo>
                  <a:lnTo>
                    <a:pt x="12" y="29"/>
                  </a:lnTo>
                  <a:close/>
                </a:path>
              </a:pathLst>
            </a:custGeom>
            <a:solidFill>
              <a:srgbClr val="DD0806"/>
            </a:solidFill>
            <a:ln w="9525">
              <a:solidFill>
                <a:srgbClr val="DD0806"/>
              </a:solidFill>
              <a:prstDash val="solid"/>
              <a:round/>
              <a:headEnd/>
              <a:tailEnd/>
            </a:ln>
          </p:spPr>
          <p:txBody>
            <a:bodyPr/>
            <a:lstStyle/>
            <a:p>
              <a:endParaRPr lang="en-US"/>
            </a:p>
          </p:txBody>
        </p:sp>
        <p:sp>
          <p:nvSpPr>
            <p:cNvPr id="117849" name="Freeform 98"/>
            <p:cNvSpPr>
              <a:spLocks/>
            </p:cNvSpPr>
            <p:nvPr/>
          </p:nvSpPr>
          <p:spPr bwMode="auto">
            <a:xfrm>
              <a:off x="3033" y="2127"/>
              <a:ext cx="30" cy="29"/>
            </a:xfrm>
            <a:custGeom>
              <a:avLst/>
              <a:gdLst>
                <a:gd name="T0" fmla="*/ 12 w 30"/>
                <a:gd name="T1" fmla="*/ 29 h 29"/>
                <a:gd name="T2" fmla="*/ 24 w 30"/>
                <a:gd name="T3" fmla="*/ 23 h 29"/>
                <a:gd name="T4" fmla="*/ 30 w 30"/>
                <a:gd name="T5" fmla="*/ 17 h 29"/>
                <a:gd name="T6" fmla="*/ 24 w 30"/>
                <a:gd name="T7" fmla="*/ 12 h 29"/>
                <a:gd name="T8" fmla="*/ 18 w 30"/>
                <a:gd name="T9" fmla="*/ 12 h 29"/>
                <a:gd name="T10" fmla="*/ 12 w 30"/>
                <a:gd name="T11" fmla="*/ 17 h 29"/>
                <a:gd name="T12" fmla="*/ 18 w 30"/>
                <a:gd name="T13" fmla="*/ 6 h 29"/>
                <a:gd name="T14" fmla="*/ 24 w 30"/>
                <a:gd name="T15" fmla="*/ 6 h 29"/>
                <a:gd name="T16" fmla="*/ 18 w 30"/>
                <a:gd name="T17" fmla="*/ 0 h 29"/>
                <a:gd name="T18" fmla="*/ 12 w 30"/>
                <a:gd name="T19" fmla="*/ 0 h 29"/>
                <a:gd name="T20" fmla="*/ 0 w 30"/>
                <a:gd name="T21" fmla="*/ 6 h 29"/>
                <a:gd name="T22" fmla="*/ 0 w 30"/>
                <a:gd name="T23" fmla="*/ 17 h 29"/>
                <a:gd name="T24" fmla="*/ 0 w 30"/>
                <a:gd name="T25" fmla="*/ 23 h 29"/>
                <a:gd name="T26" fmla="*/ 0 w 30"/>
                <a:gd name="T27" fmla="*/ 29 h 29"/>
                <a:gd name="T28" fmla="*/ 6 w 30"/>
                <a:gd name="T29" fmla="*/ 29 h 29"/>
                <a:gd name="T30" fmla="*/ 12 w 30"/>
                <a:gd name="T31" fmla="*/ 29 h 2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29"/>
                <a:gd name="T50" fmla="*/ 30 w 30"/>
                <a:gd name="T51" fmla="*/ 29 h 2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29">
                  <a:moveTo>
                    <a:pt x="12" y="29"/>
                  </a:moveTo>
                  <a:lnTo>
                    <a:pt x="24" y="23"/>
                  </a:lnTo>
                  <a:lnTo>
                    <a:pt x="30" y="17"/>
                  </a:lnTo>
                  <a:lnTo>
                    <a:pt x="24" y="12"/>
                  </a:lnTo>
                  <a:lnTo>
                    <a:pt x="18" y="12"/>
                  </a:lnTo>
                  <a:lnTo>
                    <a:pt x="12" y="17"/>
                  </a:lnTo>
                  <a:lnTo>
                    <a:pt x="18" y="6"/>
                  </a:lnTo>
                  <a:lnTo>
                    <a:pt x="24" y="6"/>
                  </a:lnTo>
                  <a:lnTo>
                    <a:pt x="18" y="0"/>
                  </a:lnTo>
                  <a:lnTo>
                    <a:pt x="12" y="0"/>
                  </a:lnTo>
                  <a:lnTo>
                    <a:pt x="0" y="6"/>
                  </a:lnTo>
                  <a:lnTo>
                    <a:pt x="0" y="17"/>
                  </a:lnTo>
                  <a:lnTo>
                    <a:pt x="0" y="23"/>
                  </a:lnTo>
                  <a:lnTo>
                    <a:pt x="0" y="29"/>
                  </a:lnTo>
                  <a:lnTo>
                    <a:pt x="6" y="29"/>
                  </a:lnTo>
                  <a:lnTo>
                    <a:pt x="12" y="29"/>
                  </a:lnTo>
                  <a:close/>
                </a:path>
              </a:pathLst>
            </a:custGeom>
            <a:solidFill>
              <a:srgbClr val="DD0806"/>
            </a:solidFill>
            <a:ln w="9525">
              <a:solidFill>
                <a:srgbClr val="DD0806"/>
              </a:solidFill>
              <a:prstDash val="solid"/>
              <a:round/>
              <a:headEnd/>
              <a:tailEnd/>
            </a:ln>
          </p:spPr>
          <p:txBody>
            <a:bodyPr/>
            <a:lstStyle/>
            <a:p>
              <a:endParaRPr lang="en-US"/>
            </a:p>
          </p:txBody>
        </p:sp>
        <p:sp>
          <p:nvSpPr>
            <p:cNvPr id="117850" name="Freeform 99"/>
            <p:cNvSpPr>
              <a:spLocks/>
            </p:cNvSpPr>
            <p:nvPr/>
          </p:nvSpPr>
          <p:spPr bwMode="auto">
            <a:xfrm>
              <a:off x="3297" y="1726"/>
              <a:ext cx="30" cy="30"/>
            </a:xfrm>
            <a:custGeom>
              <a:avLst/>
              <a:gdLst>
                <a:gd name="T0" fmla="*/ 12 w 30"/>
                <a:gd name="T1" fmla="*/ 30 h 30"/>
                <a:gd name="T2" fmla="*/ 24 w 30"/>
                <a:gd name="T3" fmla="*/ 24 h 30"/>
                <a:gd name="T4" fmla="*/ 30 w 30"/>
                <a:gd name="T5" fmla="*/ 12 h 30"/>
                <a:gd name="T6" fmla="*/ 18 w 30"/>
                <a:gd name="T7" fmla="*/ 12 h 30"/>
                <a:gd name="T8" fmla="*/ 12 w 30"/>
                <a:gd name="T9" fmla="*/ 12 h 30"/>
                <a:gd name="T10" fmla="*/ 18 w 30"/>
                <a:gd name="T11" fmla="*/ 6 h 30"/>
                <a:gd name="T12" fmla="*/ 24 w 30"/>
                <a:gd name="T13" fmla="*/ 6 h 30"/>
                <a:gd name="T14" fmla="*/ 18 w 30"/>
                <a:gd name="T15" fmla="*/ 0 h 30"/>
                <a:gd name="T16" fmla="*/ 12 w 30"/>
                <a:gd name="T17" fmla="*/ 0 h 30"/>
                <a:gd name="T18" fmla="*/ 0 w 30"/>
                <a:gd name="T19" fmla="*/ 12 h 30"/>
                <a:gd name="T20" fmla="*/ 0 w 30"/>
                <a:gd name="T21" fmla="*/ 18 h 30"/>
                <a:gd name="T22" fmla="*/ 0 w 30"/>
                <a:gd name="T23" fmla="*/ 30 h 30"/>
                <a:gd name="T24" fmla="*/ 12 w 30"/>
                <a:gd name="T25" fmla="*/ 30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30"/>
                <a:gd name="T41" fmla="*/ 30 w 30"/>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30">
                  <a:moveTo>
                    <a:pt x="12" y="30"/>
                  </a:moveTo>
                  <a:lnTo>
                    <a:pt x="24" y="24"/>
                  </a:lnTo>
                  <a:lnTo>
                    <a:pt x="30" y="12"/>
                  </a:lnTo>
                  <a:lnTo>
                    <a:pt x="18" y="12"/>
                  </a:lnTo>
                  <a:lnTo>
                    <a:pt x="12" y="12"/>
                  </a:lnTo>
                  <a:lnTo>
                    <a:pt x="18" y="6"/>
                  </a:lnTo>
                  <a:lnTo>
                    <a:pt x="24" y="6"/>
                  </a:lnTo>
                  <a:lnTo>
                    <a:pt x="18" y="0"/>
                  </a:lnTo>
                  <a:lnTo>
                    <a:pt x="12" y="0"/>
                  </a:lnTo>
                  <a:lnTo>
                    <a:pt x="0" y="12"/>
                  </a:lnTo>
                  <a:lnTo>
                    <a:pt x="0" y="18"/>
                  </a:lnTo>
                  <a:lnTo>
                    <a:pt x="0"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51" name="Freeform 100"/>
            <p:cNvSpPr>
              <a:spLocks/>
            </p:cNvSpPr>
            <p:nvPr/>
          </p:nvSpPr>
          <p:spPr bwMode="auto">
            <a:xfrm>
              <a:off x="3213" y="1923"/>
              <a:ext cx="30" cy="30"/>
            </a:xfrm>
            <a:custGeom>
              <a:avLst/>
              <a:gdLst>
                <a:gd name="T0" fmla="*/ 12 w 30"/>
                <a:gd name="T1" fmla="*/ 30 h 30"/>
                <a:gd name="T2" fmla="*/ 30 w 30"/>
                <a:gd name="T3" fmla="*/ 24 h 30"/>
                <a:gd name="T4" fmla="*/ 30 w 30"/>
                <a:gd name="T5" fmla="*/ 18 h 30"/>
                <a:gd name="T6" fmla="*/ 24 w 30"/>
                <a:gd name="T7" fmla="*/ 12 h 30"/>
                <a:gd name="T8" fmla="*/ 18 w 30"/>
                <a:gd name="T9" fmla="*/ 12 h 30"/>
                <a:gd name="T10" fmla="*/ 12 w 30"/>
                <a:gd name="T11" fmla="*/ 18 h 30"/>
                <a:gd name="T12" fmla="*/ 18 w 30"/>
                <a:gd name="T13" fmla="*/ 12 h 30"/>
                <a:gd name="T14" fmla="*/ 18 w 30"/>
                <a:gd name="T15" fmla="*/ 6 h 30"/>
                <a:gd name="T16" fmla="*/ 24 w 30"/>
                <a:gd name="T17" fmla="*/ 12 h 30"/>
                <a:gd name="T18" fmla="*/ 24 w 30"/>
                <a:gd name="T19" fmla="*/ 6 h 30"/>
                <a:gd name="T20" fmla="*/ 18 w 30"/>
                <a:gd name="T21" fmla="*/ 0 h 30"/>
                <a:gd name="T22" fmla="*/ 12 w 30"/>
                <a:gd name="T23" fmla="*/ 0 h 30"/>
                <a:gd name="T24" fmla="*/ 0 w 30"/>
                <a:gd name="T25" fmla="*/ 18 h 30"/>
                <a:gd name="T26" fmla="*/ 0 w 30"/>
                <a:gd name="T27" fmla="*/ 24 h 30"/>
                <a:gd name="T28" fmla="*/ 0 w 30"/>
                <a:gd name="T29" fmla="*/ 30 h 30"/>
                <a:gd name="T30" fmla="*/ 6 w 30"/>
                <a:gd name="T31" fmla="*/ 30 h 30"/>
                <a:gd name="T32" fmla="*/ 12 w 30"/>
                <a:gd name="T33" fmla="*/ 3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0"/>
                <a:gd name="T53" fmla="*/ 30 w 30"/>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0">
                  <a:moveTo>
                    <a:pt x="12" y="30"/>
                  </a:moveTo>
                  <a:lnTo>
                    <a:pt x="30" y="24"/>
                  </a:lnTo>
                  <a:lnTo>
                    <a:pt x="30" y="18"/>
                  </a:lnTo>
                  <a:lnTo>
                    <a:pt x="24" y="12"/>
                  </a:lnTo>
                  <a:lnTo>
                    <a:pt x="18" y="12"/>
                  </a:lnTo>
                  <a:lnTo>
                    <a:pt x="12" y="18"/>
                  </a:lnTo>
                  <a:lnTo>
                    <a:pt x="18" y="12"/>
                  </a:lnTo>
                  <a:lnTo>
                    <a:pt x="18" y="6"/>
                  </a:lnTo>
                  <a:lnTo>
                    <a:pt x="24" y="12"/>
                  </a:lnTo>
                  <a:lnTo>
                    <a:pt x="24" y="6"/>
                  </a:lnTo>
                  <a:lnTo>
                    <a:pt x="18" y="0"/>
                  </a:lnTo>
                  <a:lnTo>
                    <a:pt x="12" y="0"/>
                  </a:lnTo>
                  <a:lnTo>
                    <a:pt x="0" y="18"/>
                  </a:lnTo>
                  <a:lnTo>
                    <a:pt x="0" y="24"/>
                  </a:lnTo>
                  <a:lnTo>
                    <a:pt x="0" y="30"/>
                  </a:lnTo>
                  <a:lnTo>
                    <a:pt x="6" y="30"/>
                  </a:lnTo>
                  <a:lnTo>
                    <a:pt x="12" y="30"/>
                  </a:lnTo>
                  <a:close/>
                </a:path>
              </a:pathLst>
            </a:custGeom>
            <a:solidFill>
              <a:srgbClr val="DD0806"/>
            </a:solidFill>
            <a:ln w="9525">
              <a:solidFill>
                <a:srgbClr val="DD0806"/>
              </a:solidFill>
              <a:prstDash val="solid"/>
              <a:round/>
              <a:headEnd/>
              <a:tailEnd/>
            </a:ln>
          </p:spPr>
          <p:txBody>
            <a:bodyPr/>
            <a:lstStyle/>
            <a:p>
              <a:endParaRPr lang="en-US"/>
            </a:p>
          </p:txBody>
        </p:sp>
        <p:sp>
          <p:nvSpPr>
            <p:cNvPr id="117852" name="Freeform 101"/>
            <p:cNvSpPr>
              <a:spLocks/>
            </p:cNvSpPr>
            <p:nvPr/>
          </p:nvSpPr>
          <p:spPr bwMode="auto">
            <a:xfrm>
              <a:off x="3057" y="1744"/>
              <a:ext cx="90" cy="251"/>
            </a:xfrm>
            <a:custGeom>
              <a:avLst/>
              <a:gdLst>
                <a:gd name="T0" fmla="*/ 18 w 90"/>
                <a:gd name="T1" fmla="*/ 6 h 251"/>
                <a:gd name="T2" fmla="*/ 36 w 90"/>
                <a:gd name="T3" fmla="*/ 6 h 251"/>
                <a:gd name="T4" fmla="*/ 36 w 90"/>
                <a:gd name="T5" fmla="*/ 24 h 251"/>
                <a:gd name="T6" fmla="*/ 24 w 90"/>
                <a:gd name="T7" fmla="*/ 36 h 251"/>
                <a:gd name="T8" fmla="*/ 30 w 90"/>
                <a:gd name="T9" fmla="*/ 48 h 251"/>
                <a:gd name="T10" fmla="*/ 42 w 90"/>
                <a:gd name="T11" fmla="*/ 54 h 251"/>
                <a:gd name="T12" fmla="*/ 54 w 90"/>
                <a:gd name="T13" fmla="*/ 60 h 251"/>
                <a:gd name="T14" fmla="*/ 54 w 90"/>
                <a:gd name="T15" fmla="*/ 78 h 251"/>
                <a:gd name="T16" fmla="*/ 48 w 90"/>
                <a:gd name="T17" fmla="*/ 90 h 251"/>
                <a:gd name="T18" fmla="*/ 48 w 90"/>
                <a:gd name="T19" fmla="*/ 102 h 251"/>
                <a:gd name="T20" fmla="*/ 54 w 90"/>
                <a:gd name="T21" fmla="*/ 113 h 251"/>
                <a:gd name="T22" fmla="*/ 60 w 90"/>
                <a:gd name="T23" fmla="*/ 125 h 251"/>
                <a:gd name="T24" fmla="*/ 60 w 90"/>
                <a:gd name="T25" fmla="*/ 143 h 251"/>
                <a:gd name="T26" fmla="*/ 48 w 90"/>
                <a:gd name="T27" fmla="*/ 155 h 251"/>
                <a:gd name="T28" fmla="*/ 30 w 90"/>
                <a:gd name="T29" fmla="*/ 161 h 251"/>
                <a:gd name="T30" fmla="*/ 36 w 90"/>
                <a:gd name="T31" fmla="*/ 173 h 251"/>
                <a:gd name="T32" fmla="*/ 42 w 90"/>
                <a:gd name="T33" fmla="*/ 185 h 251"/>
                <a:gd name="T34" fmla="*/ 48 w 90"/>
                <a:gd name="T35" fmla="*/ 203 h 251"/>
                <a:gd name="T36" fmla="*/ 54 w 90"/>
                <a:gd name="T37" fmla="*/ 215 h 251"/>
                <a:gd name="T38" fmla="*/ 72 w 90"/>
                <a:gd name="T39" fmla="*/ 227 h 251"/>
                <a:gd name="T40" fmla="*/ 78 w 90"/>
                <a:gd name="T41" fmla="*/ 239 h 251"/>
                <a:gd name="T42" fmla="*/ 90 w 90"/>
                <a:gd name="T43" fmla="*/ 251 h 251"/>
                <a:gd name="T44" fmla="*/ 84 w 90"/>
                <a:gd name="T45" fmla="*/ 239 h 251"/>
                <a:gd name="T46" fmla="*/ 78 w 90"/>
                <a:gd name="T47" fmla="*/ 227 h 251"/>
                <a:gd name="T48" fmla="*/ 66 w 90"/>
                <a:gd name="T49" fmla="*/ 221 h 251"/>
                <a:gd name="T50" fmla="*/ 60 w 90"/>
                <a:gd name="T51" fmla="*/ 209 h 251"/>
                <a:gd name="T52" fmla="*/ 54 w 90"/>
                <a:gd name="T53" fmla="*/ 197 h 251"/>
                <a:gd name="T54" fmla="*/ 48 w 90"/>
                <a:gd name="T55" fmla="*/ 185 h 251"/>
                <a:gd name="T56" fmla="*/ 42 w 90"/>
                <a:gd name="T57" fmla="*/ 173 h 251"/>
                <a:gd name="T58" fmla="*/ 36 w 90"/>
                <a:gd name="T59" fmla="*/ 173 h 251"/>
                <a:gd name="T60" fmla="*/ 42 w 90"/>
                <a:gd name="T61" fmla="*/ 161 h 251"/>
                <a:gd name="T62" fmla="*/ 60 w 90"/>
                <a:gd name="T63" fmla="*/ 155 h 251"/>
                <a:gd name="T64" fmla="*/ 66 w 90"/>
                <a:gd name="T65" fmla="*/ 143 h 251"/>
                <a:gd name="T66" fmla="*/ 72 w 90"/>
                <a:gd name="T67" fmla="*/ 131 h 251"/>
                <a:gd name="T68" fmla="*/ 66 w 90"/>
                <a:gd name="T69" fmla="*/ 119 h 251"/>
                <a:gd name="T70" fmla="*/ 60 w 90"/>
                <a:gd name="T71" fmla="*/ 107 h 251"/>
                <a:gd name="T72" fmla="*/ 54 w 90"/>
                <a:gd name="T73" fmla="*/ 96 h 251"/>
                <a:gd name="T74" fmla="*/ 60 w 90"/>
                <a:gd name="T75" fmla="*/ 84 h 251"/>
                <a:gd name="T76" fmla="*/ 66 w 90"/>
                <a:gd name="T77" fmla="*/ 72 h 251"/>
                <a:gd name="T78" fmla="*/ 60 w 90"/>
                <a:gd name="T79" fmla="*/ 60 h 251"/>
                <a:gd name="T80" fmla="*/ 48 w 90"/>
                <a:gd name="T81" fmla="*/ 54 h 251"/>
                <a:gd name="T82" fmla="*/ 42 w 90"/>
                <a:gd name="T83" fmla="*/ 42 h 251"/>
                <a:gd name="T84" fmla="*/ 36 w 90"/>
                <a:gd name="T85" fmla="*/ 30 h 251"/>
                <a:gd name="T86" fmla="*/ 42 w 90"/>
                <a:gd name="T87" fmla="*/ 18 h 251"/>
                <a:gd name="T88" fmla="*/ 36 w 90"/>
                <a:gd name="T89" fmla="*/ 6 h 251"/>
                <a:gd name="T90" fmla="*/ 18 w 90"/>
                <a:gd name="T91" fmla="*/ 0 h 251"/>
                <a:gd name="T92" fmla="*/ 6 w 90"/>
                <a:gd name="T93" fmla="*/ 6 h 2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251"/>
                <a:gd name="T143" fmla="*/ 90 w 90"/>
                <a:gd name="T144" fmla="*/ 251 h 2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251">
                  <a:moveTo>
                    <a:pt x="6" y="6"/>
                  </a:moveTo>
                  <a:lnTo>
                    <a:pt x="12" y="6"/>
                  </a:lnTo>
                  <a:lnTo>
                    <a:pt x="18" y="6"/>
                  </a:lnTo>
                  <a:lnTo>
                    <a:pt x="24" y="6"/>
                  </a:lnTo>
                  <a:lnTo>
                    <a:pt x="30" y="6"/>
                  </a:lnTo>
                  <a:lnTo>
                    <a:pt x="36" y="6"/>
                  </a:lnTo>
                  <a:lnTo>
                    <a:pt x="36" y="12"/>
                  </a:lnTo>
                  <a:lnTo>
                    <a:pt x="36" y="18"/>
                  </a:lnTo>
                  <a:lnTo>
                    <a:pt x="36" y="24"/>
                  </a:lnTo>
                  <a:lnTo>
                    <a:pt x="30" y="24"/>
                  </a:lnTo>
                  <a:lnTo>
                    <a:pt x="30" y="30"/>
                  </a:lnTo>
                  <a:lnTo>
                    <a:pt x="24" y="36"/>
                  </a:lnTo>
                  <a:lnTo>
                    <a:pt x="24" y="42"/>
                  </a:lnTo>
                  <a:lnTo>
                    <a:pt x="30" y="42"/>
                  </a:lnTo>
                  <a:lnTo>
                    <a:pt x="30" y="48"/>
                  </a:lnTo>
                  <a:lnTo>
                    <a:pt x="30" y="54"/>
                  </a:lnTo>
                  <a:lnTo>
                    <a:pt x="36" y="54"/>
                  </a:lnTo>
                  <a:lnTo>
                    <a:pt x="42" y="54"/>
                  </a:lnTo>
                  <a:lnTo>
                    <a:pt x="48" y="54"/>
                  </a:lnTo>
                  <a:lnTo>
                    <a:pt x="48" y="60"/>
                  </a:lnTo>
                  <a:lnTo>
                    <a:pt x="54" y="60"/>
                  </a:lnTo>
                  <a:lnTo>
                    <a:pt x="54" y="66"/>
                  </a:lnTo>
                  <a:lnTo>
                    <a:pt x="54" y="72"/>
                  </a:lnTo>
                  <a:lnTo>
                    <a:pt x="54" y="78"/>
                  </a:lnTo>
                  <a:lnTo>
                    <a:pt x="48" y="78"/>
                  </a:lnTo>
                  <a:lnTo>
                    <a:pt x="48" y="84"/>
                  </a:lnTo>
                  <a:lnTo>
                    <a:pt x="48" y="90"/>
                  </a:lnTo>
                  <a:lnTo>
                    <a:pt x="42" y="90"/>
                  </a:lnTo>
                  <a:lnTo>
                    <a:pt x="42" y="96"/>
                  </a:lnTo>
                  <a:lnTo>
                    <a:pt x="48" y="102"/>
                  </a:lnTo>
                  <a:lnTo>
                    <a:pt x="48" y="107"/>
                  </a:lnTo>
                  <a:lnTo>
                    <a:pt x="54" y="107"/>
                  </a:lnTo>
                  <a:lnTo>
                    <a:pt x="54" y="113"/>
                  </a:lnTo>
                  <a:lnTo>
                    <a:pt x="54" y="119"/>
                  </a:lnTo>
                  <a:lnTo>
                    <a:pt x="60" y="119"/>
                  </a:lnTo>
                  <a:lnTo>
                    <a:pt x="60" y="125"/>
                  </a:lnTo>
                  <a:lnTo>
                    <a:pt x="60" y="131"/>
                  </a:lnTo>
                  <a:lnTo>
                    <a:pt x="60" y="137"/>
                  </a:lnTo>
                  <a:lnTo>
                    <a:pt x="60" y="143"/>
                  </a:lnTo>
                  <a:lnTo>
                    <a:pt x="54" y="149"/>
                  </a:lnTo>
                  <a:lnTo>
                    <a:pt x="48" y="149"/>
                  </a:lnTo>
                  <a:lnTo>
                    <a:pt x="48" y="155"/>
                  </a:lnTo>
                  <a:lnTo>
                    <a:pt x="42" y="155"/>
                  </a:lnTo>
                  <a:lnTo>
                    <a:pt x="36" y="161"/>
                  </a:lnTo>
                  <a:lnTo>
                    <a:pt x="30" y="161"/>
                  </a:lnTo>
                  <a:lnTo>
                    <a:pt x="30" y="167"/>
                  </a:lnTo>
                  <a:lnTo>
                    <a:pt x="30" y="173"/>
                  </a:lnTo>
                  <a:lnTo>
                    <a:pt x="36" y="173"/>
                  </a:lnTo>
                  <a:lnTo>
                    <a:pt x="36" y="179"/>
                  </a:lnTo>
                  <a:lnTo>
                    <a:pt x="36" y="185"/>
                  </a:lnTo>
                  <a:lnTo>
                    <a:pt x="42" y="185"/>
                  </a:lnTo>
                  <a:lnTo>
                    <a:pt x="48" y="191"/>
                  </a:lnTo>
                  <a:lnTo>
                    <a:pt x="48" y="197"/>
                  </a:lnTo>
                  <a:lnTo>
                    <a:pt x="48" y="203"/>
                  </a:lnTo>
                  <a:lnTo>
                    <a:pt x="48" y="209"/>
                  </a:lnTo>
                  <a:lnTo>
                    <a:pt x="54" y="209"/>
                  </a:lnTo>
                  <a:lnTo>
                    <a:pt x="54" y="215"/>
                  </a:lnTo>
                  <a:lnTo>
                    <a:pt x="66" y="221"/>
                  </a:lnTo>
                  <a:lnTo>
                    <a:pt x="66" y="227"/>
                  </a:lnTo>
                  <a:lnTo>
                    <a:pt x="72" y="227"/>
                  </a:lnTo>
                  <a:lnTo>
                    <a:pt x="72" y="233"/>
                  </a:lnTo>
                  <a:lnTo>
                    <a:pt x="72" y="239"/>
                  </a:lnTo>
                  <a:lnTo>
                    <a:pt x="78" y="239"/>
                  </a:lnTo>
                  <a:lnTo>
                    <a:pt x="84" y="245"/>
                  </a:lnTo>
                  <a:lnTo>
                    <a:pt x="90" y="245"/>
                  </a:lnTo>
                  <a:lnTo>
                    <a:pt x="90" y="251"/>
                  </a:lnTo>
                  <a:lnTo>
                    <a:pt x="90" y="245"/>
                  </a:lnTo>
                  <a:lnTo>
                    <a:pt x="90" y="239"/>
                  </a:lnTo>
                  <a:lnTo>
                    <a:pt x="84" y="239"/>
                  </a:lnTo>
                  <a:lnTo>
                    <a:pt x="84" y="233"/>
                  </a:lnTo>
                  <a:lnTo>
                    <a:pt x="78" y="233"/>
                  </a:lnTo>
                  <a:lnTo>
                    <a:pt x="78" y="227"/>
                  </a:lnTo>
                  <a:lnTo>
                    <a:pt x="72" y="227"/>
                  </a:lnTo>
                  <a:lnTo>
                    <a:pt x="72" y="221"/>
                  </a:lnTo>
                  <a:lnTo>
                    <a:pt x="66" y="221"/>
                  </a:lnTo>
                  <a:lnTo>
                    <a:pt x="66" y="215"/>
                  </a:lnTo>
                  <a:lnTo>
                    <a:pt x="60" y="215"/>
                  </a:lnTo>
                  <a:lnTo>
                    <a:pt x="60" y="209"/>
                  </a:lnTo>
                  <a:lnTo>
                    <a:pt x="54" y="209"/>
                  </a:lnTo>
                  <a:lnTo>
                    <a:pt x="54" y="203"/>
                  </a:lnTo>
                  <a:lnTo>
                    <a:pt x="54" y="197"/>
                  </a:lnTo>
                  <a:lnTo>
                    <a:pt x="54" y="191"/>
                  </a:lnTo>
                  <a:lnTo>
                    <a:pt x="48" y="191"/>
                  </a:lnTo>
                  <a:lnTo>
                    <a:pt x="48" y="185"/>
                  </a:lnTo>
                  <a:lnTo>
                    <a:pt x="48" y="179"/>
                  </a:lnTo>
                  <a:lnTo>
                    <a:pt x="42" y="179"/>
                  </a:lnTo>
                  <a:lnTo>
                    <a:pt x="42" y="173"/>
                  </a:lnTo>
                  <a:lnTo>
                    <a:pt x="36" y="173"/>
                  </a:lnTo>
                  <a:lnTo>
                    <a:pt x="42" y="173"/>
                  </a:lnTo>
                  <a:lnTo>
                    <a:pt x="36" y="173"/>
                  </a:lnTo>
                  <a:lnTo>
                    <a:pt x="36" y="167"/>
                  </a:lnTo>
                  <a:lnTo>
                    <a:pt x="42" y="167"/>
                  </a:lnTo>
                  <a:lnTo>
                    <a:pt x="42" y="161"/>
                  </a:lnTo>
                  <a:lnTo>
                    <a:pt x="48" y="161"/>
                  </a:lnTo>
                  <a:lnTo>
                    <a:pt x="54" y="155"/>
                  </a:lnTo>
                  <a:lnTo>
                    <a:pt x="60" y="155"/>
                  </a:lnTo>
                  <a:lnTo>
                    <a:pt x="66" y="155"/>
                  </a:lnTo>
                  <a:lnTo>
                    <a:pt x="66" y="149"/>
                  </a:lnTo>
                  <a:lnTo>
                    <a:pt x="66" y="143"/>
                  </a:lnTo>
                  <a:lnTo>
                    <a:pt x="72" y="143"/>
                  </a:lnTo>
                  <a:lnTo>
                    <a:pt x="72" y="137"/>
                  </a:lnTo>
                  <a:lnTo>
                    <a:pt x="72" y="131"/>
                  </a:lnTo>
                  <a:lnTo>
                    <a:pt x="72" y="125"/>
                  </a:lnTo>
                  <a:lnTo>
                    <a:pt x="66" y="125"/>
                  </a:lnTo>
                  <a:lnTo>
                    <a:pt x="66" y="119"/>
                  </a:lnTo>
                  <a:lnTo>
                    <a:pt x="60" y="119"/>
                  </a:lnTo>
                  <a:lnTo>
                    <a:pt x="60" y="113"/>
                  </a:lnTo>
                  <a:lnTo>
                    <a:pt x="60" y="107"/>
                  </a:lnTo>
                  <a:lnTo>
                    <a:pt x="54" y="107"/>
                  </a:lnTo>
                  <a:lnTo>
                    <a:pt x="54" y="102"/>
                  </a:lnTo>
                  <a:lnTo>
                    <a:pt x="54" y="96"/>
                  </a:lnTo>
                  <a:lnTo>
                    <a:pt x="54" y="90"/>
                  </a:lnTo>
                  <a:lnTo>
                    <a:pt x="60" y="90"/>
                  </a:lnTo>
                  <a:lnTo>
                    <a:pt x="60" y="84"/>
                  </a:lnTo>
                  <a:lnTo>
                    <a:pt x="60" y="78"/>
                  </a:lnTo>
                  <a:lnTo>
                    <a:pt x="66" y="78"/>
                  </a:lnTo>
                  <a:lnTo>
                    <a:pt x="66" y="72"/>
                  </a:lnTo>
                  <a:lnTo>
                    <a:pt x="66" y="66"/>
                  </a:lnTo>
                  <a:lnTo>
                    <a:pt x="66" y="60"/>
                  </a:lnTo>
                  <a:lnTo>
                    <a:pt x="60" y="60"/>
                  </a:lnTo>
                  <a:lnTo>
                    <a:pt x="60" y="54"/>
                  </a:lnTo>
                  <a:lnTo>
                    <a:pt x="54" y="54"/>
                  </a:lnTo>
                  <a:lnTo>
                    <a:pt x="48" y="54"/>
                  </a:lnTo>
                  <a:lnTo>
                    <a:pt x="48" y="48"/>
                  </a:lnTo>
                  <a:lnTo>
                    <a:pt x="42" y="48"/>
                  </a:lnTo>
                  <a:lnTo>
                    <a:pt x="42" y="42"/>
                  </a:lnTo>
                  <a:lnTo>
                    <a:pt x="36" y="42"/>
                  </a:lnTo>
                  <a:lnTo>
                    <a:pt x="36" y="36"/>
                  </a:lnTo>
                  <a:lnTo>
                    <a:pt x="36" y="30"/>
                  </a:lnTo>
                  <a:lnTo>
                    <a:pt x="36" y="24"/>
                  </a:lnTo>
                  <a:lnTo>
                    <a:pt x="36" y="18"/>
                  </a:lnTo>
                  <a:lnTo>
                    <a:pt x="42" y="18"/>
                  </a:lnTo>
                  <a:lnTo>
                    <a:pt x="42" y="12"/>
                  </a:lnTo>
                  <a:lnTo>
                    <a:pt x="36" y="12"/>
                  </a:lnTo>
                  <a:lnTo>
                    <a:pt x="36" y="6"/>
                  </a:lnTo>
                  <a:lnTo>
                    <a:pt x="30" y="0"/>
                  </a:lnTo>
                  <a:lnTo>
                    <a:pt x="24" y="0"/>
                  </a:lnTo>
                  <a:lnTo>
                    <a:pt x="18" y="0"/>
                  </a:lnTo>
                  <a:lnTo>
                    <a:pt x="12" y="0"/>
                  </a:lnTo>
                  <a:lnTo>
                    <a:pt x="12" y="6"/>
                  </a:lnTo>
                  <a:lnTo>
                    <a:pt x="6" y="6"/>
                  </a:lnTo>
                  <a:lnTo>
                    <a:pt x="0" y="6"/>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53" name="Freeform 102"/>
            <p:cNvSpPr>
              <a:spLocks/>
            </p:cNvSpPr>
            <p:nvPr/>
          </p:nvSpPr>
          <p:spPr bwMode="auto">
            <a:xfrm>
              <a:off x="3063" y="1708"/>
              <a:ext cx="300" cy="155"/>
            </a:xfrm>
            <a:custGeom>
              <a:avLst/>
              <a:gdLst>
                <a:gd name="T0" fmla="*/ 0 w 300"/>
                <a:gd name="T1" fmla="*/ 36 h 155"/>
                <a:gd name="T2" fmla="*/ 6 w 300"/>
                <a:gd name="T3" fmla="*/ 30 h 155"/>
                <a:gd name="T4" fmla="*/ 12 w 300"/>
                <a:gd name="T5" fmla="*/ 24 h 155"/>
                <a:gd name="T6" fmla="*/ 24 w 300"/>
                <a:gd name="T7" fmla="*/ 18 h 155"/>
                <a:gd name="T8" fmla="*/ 30 w 300"/>
                <a:gd name="T9" fmla="*/ 12 h 155"/>
                <a:gd name="T10" fmla="*/ 36 w 300"/>
                <a:gd name="T11" fmla="*/ 6 h 155"/>
                <a:gd name="T12" fmla="*/ 48 w 300"/>
                <a:gd name="T13" fmla="*/ 0 h 155"/>
                <a:gd name="T14" fmla="*/ 60 w 300"/>
                <a:gd name="T15" fmla="*/ 0 h 155"/>
                <a:gd name="T16" fmla="*/ 78 w 300"/>
                <a:gd name="T17" fmla="*/ 6 h 155"/>
                <a:gd name="T18" fmla="*/ 84 w 300"/>
                <a:gd name="T19" fmla="*/ 12 h 155"/>
                <a:gd name="T20" fmla="*/ 96 w 300"/>
                <a:gd name="T21" fmla="*/ 24 h 155"/>
                <a:gd name="T22" fmla="*/ 102 w 300"/>
                <a:gd name="T23" fmla="*/ 36 h 155"/>
                <a:gd name="T24" fmla="*/ 114 w 300"/>
                <a:gd name="T25" fmla="*/ 42 h 155"/>
                <a:gd name="T26" fmla="*/ 114 w 300"/>
                <a:gd name="T27" fmla="*/ 54 h 155"/>
                <a:gd name="T28" fmla="*/ 120 w 300"/>
                <a:gd name="T29" fmla="*/ 60 h 155"/>
                <a:gd name="T30" fmla="*/ 126 w 300"/>
                <a:gd name="T31" fmla="*/ 72 h 155"/>
                <a:gd name="T32" fmla="*/ 126 w 300"/>
                <a:gd name="T33" fmla="*/ 84 h 155"/>
                <a:gd name="T34" fmla="*/ 132 w 300"/>
                <a:gd name="T35" fmla="*/ 96 h 155"/>
                <a:gd name="T36" fmla="*/ 132 w 300"/>
                <a:gd name="T37" fmla="*/ 108 h 155"/>
                <a:gd name="T38" fmla="*/ 132 w 300"/>
                <a:gd name="T39" fmla="*/ 120 h 155"/>
                <a:gd name="T40" fmla="*/ 132 w 300"/>
                <a:gd name="T41" fmla="*/ 132 h 155"/>
                <a:gd name="T42" fmla="*/ 132 w 300"/>
                <a:gd name="T43" fmla="*/ 143 h 155"/>
                <a:gd name="T44" fmla="*/ 144 w 300"/>
                <a:gd name="T45" fmla="*/ 149 h 155"/>
                <a:gd name="T46" fmla="*/ 150 w 300"/>
                <a:gd name="T47" fmla="*/ 155 h 155"/>
                <a:gd name="T48" fmla="*/ 162 w 300"/>
                <a:gd name="T49" fmla="*/ 155 h 155"/>
                <a:gd name="T50" fmla="*/ 174 w 300"/>
                <a:gd name="T51" fmla="*/ 149 h 155"/>
                <a:gd name="T52" fmla="*/ 186 w 300"/>
                <a:gd name="T53" fmla="*/ 143 h 155"/>
                <a:gd name="T54" fmla="*/ 192 w 300"/>
                <a:gd name="T55" fmla="*/ 138 h 155"/>
                <a:gd name="T56" fmla="*/ 198 w 300"/>
                <a:gd name="T57" fmla="*/ 132 h 155"/>
                <a:gd name="T58" fmla="*/ 204 w 300"/>
                <a:gd name="T59" fmla="*/ 126 h 155"/>
                <a:gd name="T60" fmla="*/ 210 w 300"/>
                <a:gd name="T61" fmla="*/ 120 h 155"/>
                <a:gd name="T62" fmla="*/ 222 w 300"/>
                <a:gd name="T63" fmla="*/ 114 h 155"/>
                <a:gd name="T64" fmla="*/ 228 w 300"/>
                <a:gd name="T65" fmla="*/ 108 h 155"/>
                <a:gd name="T66" fmla="*/ 240 w 300"/>
                <a:gd name="T67" fmla="*/ 102 h 155"/>
                <a:gd name="T68" fmla="*/ 252 w 300"/>
                <a:gd name="T69" fmla="*/ 102 h 155"/>
                <a:gd name="T70" fmla="*/ 270 w 300"/>
                <a:gd name="T71" fmla="*/ 96 h 155"/>
                <a:gd name="T72" fmla="*/ 276 w 300"/>
                <a:gd name="T73" fmla="*/ 90 h 155"/>
                <a:gd name="T74" fmla="*/ 288 w 300"/>
                <a:gd name="T75" fmla="*/ 84 h 155"/>
                <a:gd name="T76" fmla="*/ 294 w 300"/>
                <a:gd name="T77" fmla="*/ 78 h 155"/>
                <a:gd name="T78" fmla="*/ 300 w 300"/>
                <a:gd name="T79" fmla="*/ 72 h 1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0"/>
                <a:gd name="T121" fmla="*/ 0 h 155"/>
                <a:gd name="T122" fmla="*/ 300 w 300"/>
                <a:gd name="T123" fmla="*/ 155 h 1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0" h="155">
                  <a:moveTo>
                    <a:pt x="0" y="42"/>
                  </a:moveTo>
                  <a:lnTo>
                    <a:pt x="0" y="36"/>
                  </a:lnTo>
                  <a:lnTo>
                    <a:pt x="6" y="36"/>
                  </a:lnTo>
                  <a:lnTo>
                    <a:pt x="6" y="30"/>
                  </a:lnTo>
                  <a:lnTo>
                    <a:pt x="12" y="30"/>
                  </a:lnTo>
                  <a:lnTo>
                    <a:pt x="12" y="24"/>
                  </a:lnTo>
                  <a:lnTo>
                    <a:pt x="18" y="18"/>
                  </a:lnTo>
                  <a:lnTo>
                    <a:pt x="24" y="18"/>
                  </a:lnTo>
                  <a:lnTo>
                    <a:pt x="24" y="12"/>
                  </a:lnTo>
                  <a:lnTo>
                    <a:pt x="30" y="12"/>
                  </a:lnTo>
                  <a:lnTo>
                    <a:pt x="30" y="6"/>
                  </a:lnTo>
                  <a:lnTo>
                    <a:pt x="36" y="6"/>
                  </a:lnTo>
                  <a:lnTo>
                    <a:pt x="42" y="0"/>
                  </a:lnTo>
                  <a:lnTo>
                    <a:pt x="48" y="0"/>
                  </a:lnTo>
                  <a:lnTo>
                    <a:pt x="54" y="0"/>
                  </a:lnTo>
                  <a:lnTo>
                    <a:pt x="60" y="0"/>
                  </a:lnTo>
                  <a:lnTo>
                    <a:pt x="72" y="6"/>
                  </a:lnTo>
                  <a:lnTo>
                    <a:pt x="78" y="6"/>
                  </a:lnTo>
                  <a:lnTo>
                    <a:pt x="84" y="6"/>
                  </a:lnTo>
                  <a:lnTo>
                    <a:pt x="84" y="12"/>
                  </a:lnTo>
                  <a:lnTo>
                    <a:pt x="90" y="18"/>
                  </a:lnTo>
                  <a:lnTo>
                    <a:pt x="96" y="24"/>
                  </a:lnTo>
                  <a:lnTo>
                    <a:pt x="96" y="30"/>
                  </a:lnTo>
                  <a:lnTo>
                    <a:pt x="102" y="36"/>
                  </a:lnTo>
                  <a:lnTo>
                    <a:pt x="108" y="42"/>
                  </a:lnTo>
                  <a:lnTo>
                    <a:pt x="114" y="42"/>
                  </a:lnTo>
                  <a:lnTo>
                    <a:pt x="114" y="48"/>
                  </a:lnTo>
                  <a:lnTo>
                    <a:pt x="114" y="54"/>
                  </a:lnTo>
                  <a:lnTo>
                    <a:pt x="120" y="54"/>
                  </a:lnTo>
                  <a:lnTo>
                    <a:pt x="120" y="60"/>
                  </a:lnTo>
                  <a:lnTo>
                    <a:pt x="120" y="66"/>
                  </a:lnTo>
                  <a:lnTo>
                    <a:pt x="126" y="72"/>
                  </a:lnTo>
                  <a:lnTo>
                    <a:pt x="126" y="78"/>
                  </a:lnTo>
                  <a:lnTo>
                    <a:pt x="126" y="84"/>
                  </a:lnTo>
                  <a:lnTo>
                    <a:pt x="126" y="90"/>
                  </a:lnTo>
                  <a:lnTo>
                    <a:pt x="132" y="96"/>
                  </a:lnTo>
                  <a:lnTo>
                    <a:pt x="132" y="102"/>
                  </a:lnTo>
                  <a:lnTo>
                    <a:pt x="132" y="108"/>
                  </a:lnTo>
                  <a:lnTo>
                    <a:pt x="132" y="114"/>
                  </a:lnTo>
                  <a:lnTo>
                    <a:pt x="132" y="120"/>
                  </a:lnTo>
                  <a:lnTo>
                    <a:pt x="132" y="126"/>
                  </a:lnTo>
                  <a:lnTo>
                    <a:pt x="132" y="132"/>
                  </a:lnTo>
                  <a:lnTo>
                    <a:pt x="132" y="138"/>
                  </a:lnTo>
                  <a:lnTo>
                    <a:pt x="132" y="143"/>
                  </a:lnTo>
                  <a:lnTo>
                    <a:pt x="138" y="143"/>
                  </a:lnTo>
                  <a:lnTo>
                    <a:pt x="144" y="149"/>
                  </a:lnTo>
                  <a:lnTo>
                    <a:pt x="150" y="149"/>
                  </a:lnTo>
                  <a:lnTo>
                    <a:pt x="150" y="155"/>
                  </a:lnTo>
                  <a:lnTo>
                    <a:pt x="156" y="155"/>
                  </a:lnTo>
                  <a:lnTo>
                    <a:pt x="162" y="155"/>
                  </a:lnTo>
                  <a:lnTo>
                    <a:pt x="168" y="155"/>
                  </a:lnTo>
                  <a:lnTo>
                    <a:pt x="174" y="149"/>
                  </a:lnTo>
                  <a:lnTo>
                    <a:pt x="180" y="149"/>
                  </a:lnTo>
                  <a:lnTo>
                    <a:pt x="186" y="143"/>
                  </a:lnTo>
                  <a:lnTo>
                    <a:pt x="192" y="143"/>
                  </a:lnTo>
                  <a:lnTo>
                    <a:pt x="192" y="138"/>
                  </a:lnTo>
                  <a:lnTo>
                    <a:pt x="198" y="138"/>
                  </a:lnTo>
                  <a:lnTo>
                    <a:pt x="198" y="132"/>
                  </a:lnTo>
                  <a:lnTo>
                    <a:pt x="204" y="132"/>
                  </a:lnTo>
                  <a:lnTo>
                    <a:pt x="204" y="126"/>
                  </a:lnTo>
                  <a:lnTo>
                    <a:pt x="204" y="120"/>
                  </a:lnTo>
                  <a:lnTo>
                    <a:pt x="210" y="120"/>
                  </a:lnTo>
                  <a:lnTo>
                    <a:pt x="216" y="114"/>
                  </a:lnTo>
                  <a:lnTo>
                    <a:pt x="222" y="114"/>
                  </a:lnTo>
                  <a:lnTo>
                    <a:pt x="222" y="108"/>
                  </a:lnTo>
                  <a:lnTo>
                    <a:pt x="228" y="108"/>
                  </a:lnTo>
                  <a:lnTo>
                    <a:pt x="234" y="108"/>
                  </a:lnTo>
                  <a:lnTo>
                    <a:pt x="240" y="102"/>
                  </a:lnTo>
                  <a:lnTo>
                    <a:pt x="246" y="102"/>
                  </a:lnTo>
                  <a:lnTo>
                    <a:pt x="252" y="102"/>
                  </a:lnTo>
                  <a:lnTo>
                    <a:pt x="264" y="96"/>
                  </a:lnTo>
                  <a:lnTo>
                    <a:pt x="270" y="96"/>
                  </a:lnTo>
                  <a:lnTo>
                    <a:pt x="270" y="90"/>
                  </a:lnTo>
                  <a:lnTo>
                    <a:pt x="276" y="90"/>
                  </a:lnTo>
                  <a:lnTo>
                    <a:pt x="282" y="84"/>
                  </a:lnTo>
                  <a:lnTo>
                    <a:pt x="288" y="84"/>
                  </a:lnTo>
                  <a:lnTo>
                    <a:pt x="294" y="84"/>
                  </a:lnTo>
                  <a:lnTo>
                    <a:pt x="294" y="78"/>
                  </a:lnTo>
                  <a:lnTo>
                    <a:pt x="300" y="78"/>
                  </a:lnTo>
                  <a:lnTo>
                    <a:pt x="300" y="7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7854" name="Freeform 103"/>
            <p:cNvSpPr>
              <a:spLocks/>
            </p:cNvSpPr>
            <p:nvPr/>
          </p:nvSpPr>
          <p:spPr bwMode="auto">
            <a:xfrm>
              <a:off x="3081" y="1714"/>
              <a:ext cx="294" cy="161"/>
            </a:xfrm>
            <a:custGeom>
              <a:avLst/>
              <a:gdLst>
                <a:gd name="T0" fmla="*/ 288 w 294"/>
                <a:gd name="T1" fmla="*/ 72 h 161"/>
                <a:gd name="T2" fmla="*/ 294 w 294"/>
                <a:gd name="T3" fmla="*/ 78 h 161"/>
                <a:gd name="T4" fmla="*/ 288 w 294"/>
                <a:gd name="T5" fmla="*/ 84 h 161"/>
                <a:gd name="T6" fmla="*/ 276 w 294"/>
                <a:gd name="T7" fmla="*/ 84 h 161"/>
                <a:gd name="T8" fmla="*/ 270 w 294"/>
                <a:gd name="T9" fmla="*/ 90 h 161"/>
                <a:gd name="T10" fmla="*/ 258 w 294"/>
                <a:gd name="T11" fmla="*/ 96 h 161"/>
                <a:gd name="T12" fmla="*/ 246 w 294"/>
                <a:gd name="T13" fmla="*/ 96 h 161"/>
                <a:gd name="T14" fmla="*/ 240 w 294"/>
                <a:gd name="T15" fmla="*/ 102 h 161"/>
                <a:gd name="T16" fmla="*/ 228 w 294"/>
                <a:gd name="T17" fmla="*/ 102 h 161"/>
                <a:gd name="T18" fmla="*/ 222 w 294"/>
                <a:gd name="T19" fmla="*/ 108 h 161"/>
                <a:gd name="T20" fmla="*/ 210 w 294"/>
                <a:gd name="T21" fmla="*/ 108 h 161"/>
                <a:gd name="T22" fmla="*/ 204 w 294"/>
                <a:gd name="T23" fmla="*/ 114 h 161"/>
                <a:gd name="T24" fmla="*/ 198 w 294"/>
                <a:gd name="T25" fmla="*/ 120 h 161"/>
                <a:gd name="T26" fmla="*/ 192 w 294"/>
                <a:gd name="T27" fmla="*/ 126 h 161"/>
                <a:gd name="T28" fmla="*/ 186 w 294"/>
                <a:gd name="T29" fmla="*/ 137 h 161"/>
                <a:gd name="T30" fmla="*/ 174 w 294"/>
                <a:gd name="T31" fmla="*/ 137 h 161"/>
                <a:gd name="T32" fmla="*/ 168 w 294"/>
                <a:gd name="T33" fmla="*/ 149 h 161"/>
                <a:gd name="T34" fmla="*/ 162 w 294"/>
                <a:gd name="T35" fmla="*/ 155 h 161"/>
                <a:gd name="T36" fmla="*/ 150 w 294"/>
                <a:gd name="T37" fmla="*/ 155 h 161"/>
                <a:gd name="T38" fmla="*/ 138 w 294"/>
                <a:gd name="T39" fmla="*/ 155 h 161"/>
                <a:gd name="T40" fmla="*/ 132 w 294"/>
                <a:gd name="T41" fmla="*/ 161 h 161"/>
                <a:gd name="T42" fmla="*/ 126 w 294"/>
                <a:gd name="T43" fmla="*/ 155 h 161"/>
                <a:gd name="T44" fmla="*/ 114 w 294"/>
                <a:gd name="T45" fmla="*/ 155 h 161"/>
                <a:gd name="T46" fmla="*/ 108 w 294"/>
                <a:gd name="T47" fmla="*/ 143 h 161"/>
                <a:gd name="T48" fmla="*/ 102 w 294"/>
                <a:gd name="T49" fmla="*/ 132 h 161"/>
                <a:gd name="T50" fmla="*/ 96 w 294"/>
                <a:gd name="T51" fmla="*/ 126 h 161"/>
                <a:gd name="T52" fmla="*/ 96 w 294"/>
                <a:gd name="T53" fmla="*/ 114 h 161"/>
                <a:gd name="T54" fmla="*/ 96 w 294"/>
                <a:gd name="T55" fmla="*/ 102 h 161"/>
                <a:gd name="T56" fmla="*/ 96 w 294"/>
                <a:gd name="T57" fmla="*/ 90 h 161"/>
                <a:gd name="T58" fmla="*/ 96 w 294"/>
                <a:gd name="T59" fmla="*/ 78 h 161"/>
                <a:gd name="T60" fmla="*/ 96 w 294"/>
                <a:gd name="T61" fmla="*/ 66 h 161"/>
                <a:gd name="T62" fmla="*/ 90 w 294"/>
                <a:gd name="T63" fmla="*/ 54 h 161"/>
                <a:gd name="T64" fmla="*/ 84 w 294"/>
                <a:gd name="T65" fmla="*/ 48 h 161"/>
                <a:gd name="T66" fmla="*/ 84 w 294"/>
                <a:gd name="T67" fmla="*/ 36 h 161"/>
                <a:gd name="T68" fmla="*/ 78 w 294"/>
                <a:gd name="T69" fmla="*/ 30 h 161"/>
                <a:gd name="T70" fmla="*/ 66 w 294"/>
                <a:gd name="T71" fmla="*/ 24 h 161"/>
                <a:gd name="T72" fmla="*/ 54 w 294"/>
                <a:gd name="T73" fmla="*/ 12 h 161"/>
                <a:gd name="T74" fmla="*/ 42 w 294"/>
                <a:gd name="T75" fmla="*/ 6 h 161"/>
                <a:gd name="T76" fmla="*/ 30 w 294"/>
                <a:gd name="T77" fmla="*/ 6 h 161"/>
                <a:gd name="T78" fmla="*/ 18 w 294"/>
                <a:gd name="T79" fmla="*/ 12 h 161"/>
                <a:gd name="T80" fmla="*/ 6 w 294"/>
                <a:gd name="T81" fmla="*/ 18 h 161"/>
                <a:gd name="T82" fmla="*/ 0 w 294"/>
                <a:gd name="T83" fmla="*/ 24 h 16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161"/>
                <a:gd name="T128" fmla="*/ 294 w 294"/>
                <a:gd name="T129" fmla="*/ 161 h 16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161">
                  <a:moveTo>
                    <a:pt x="282" y="72"/>
                  </a:moveTo>
                  <a:lnTo>
                    <a:pt x="288" y="72"/>
                  </a:lnTo>
                  <a:lnTo>
                    <a:pt x="294" y="72"/>
                  </a:lnTo>
                  <a:lnTo>
                    <a:pt x="294" y="78"/>
                  </a:lnTo>
                  <a:lnTo>
                    <a:pt x="288" y="78"/>
                  </a:lnTo>
                  <a:lnTo>
                    <a:pt x="288" y="84"/>
                  </a:lnTo>
                  <a:lnTo>
                    <a:pt x="282" y="84"/>
                  </a:lnTo>
                  <a:lnTo>
                    <a:pt x="276" y="84"/>
                  </a:lnTo>
                  <a:lnTo>
                    <a:pt x="270" y="84"/>
                  </a:lnTo>
                  <a:lnTo>
                    <a:pt x="270" y="90"/>
                  </a:lnTo>
                  <a:lnTo>
                    <a:pt x="264" y="90"/>
                  </a:lnTo>
                  <a:lnTo>
                    <a:pt x="258" y="96"/>
                  </a:lnTo>
                  <a:lnTo>
                    <a:pt x="252" y="96"/>
                  </a:lnTo>
                  <a:lnTo>
                    <a:pt x="246" y="96"/>
                  </a:lnTo>
                  <a:lnTo>
                    <a:pt x="240" y="96"/>
                  </a:lnTo>
                  <a:lnTo>
                    <a:pt x="240" y="102"/>
                  </a:lnTo>
                  <a:lnTo>
                    <a:pt x="234" y="102"/>
                  </a:lnTo>
                  <a:lnTo>
                    <a:pt x="228" y="102"/>
                  </a:lnTo>
                  <a:lnTo>
                    <a:pt x="222" y="102"/>
                  </a:lnTo>
                  <a:lnTo>
                    <a:pt x="222" y="108"/>
                  </a:lnTo>
                  <a:lnTo>
                    <a:pt x="216" y="108"/>
                  </a:lnTo>
                  <a:lnTo>
                    <a:pt x="210" y="108"/>
                  </a:lnTo>
                  <a:lnTo>
                    <a:pt x="210" y="114"/>
                  </a:lnTo>
                  <a:lnTo>
                    <a:pt x="204" y="114"/>
                  </a:lnTo>
                  <a:lnTo>
                    <a:pt x="204" y="120"/>
                  </a:lnTo>
                  <a:lnTo>
                    <a:pt x="198" y="120"/>
                  </a:lnTo>
                  <a:lnTo>
                    <a:pt x="192" y="120"/>
                  </a:lnTo>
                  <a:lnTo>
                    <a:pt x="192" y="126"/>
                  </a:lnTo>
                  <a:lnTo>
                    <a:pt x="186" y="132"/>
                  </a:lnTo>
                  <a:lnTo>
                    <a:pt x="186" y="137"/>
                  </a:lnTo>
                  <a:lnTo>
                    <a:pt x="180" y="137"/>
                  </a:lnTo>
                  <a:lnTo>
                    <a:pt x="174" y="137"/>
                  </a:lnTo>
                  <a:lnTo>
                    <a:pt x="174" y="143"/>
                  </a:lnTo>
                  <a:lnTo>
                    <a:pt x="168" y="149"/>
                  </a:lnTo>
                  <a:lnTo>
                    <a:pt x="162" y="149"/>
                  </a:lnTo>
                  <a:lnTo>
                    <a:pt x="162" y="155"/>
                  </a:lnTo>
                  <a:lnTo>
                    <a:pt x="156" y="155"/>
                  </a:lnTo>
                  <a:lnTo>
                    <a:pt x="150" y="155"/>
                  </a:lnTo>
                  <a:lnTo>
                    <a:pt x="144" y="155"/>
                  </a:lnTo>
                  <a:lnTo>
                    <a:pt x="138" y="155"/>
                  </a:lnTo>
                  <a:lnTo>
                    <a:pt x="132" y="155"/>
                  </a:lnTo>
                  <a:lnTo>
                    <a:pt x="132" y="161"/>
                  </a:lnTo>
                  <a:lnTo>
                    <a:pt x="126" y="161"/>
                  </a:lnTo>
                  <a:lnTo>
                    <a:pt x="126" y="155"/>
                  </a:lnTo>
                  <a:lnTo>
                    <a:pt x="120" y="155"/>
                  </a:lnTo>
                  <a:lnTo>
                    <a:pt x="114" y="155"/>
                  </a:lnTo>
                  <a:lnTo>
                    <a:pt x="114" y="149"/>
                  </a:lnTo>
                  <a:lnTo>
                    <a:pt x="108" y="143"/>
                  </a:lnTo>
                  <a:lnTo>
                    <a:pt x="102" y="137"/>
                  </a:lnTo>
                  <a:lnTo>
                    <a:pt x="102" y="132"/>
                  </a:lnTo>
                  <a:lnTo>
                    <a:pt x="96" y="132"/>
                  </a:lnTo>
                  <a:lnTo>
                    <a:pt x="96" y="126"/>
                  </a:lnTo>
                  <a:lnTo>
                    <a:pt x="96" y="120"/>
                  </a:lnTo>
                  <a:lnTo>
                    <a:pt x="96" y="114"/>
                  </a:lnTo>
                  <a:lnTo>
                    <a:pt x="96" y="108"/>
                  </a:lnTo>
                  <a:lnTo>
                    <a:pt x="96" y="102"/>
                  </a:lnTo>
                  <a:lnTo>
                    <a:pt x="96" y="96"/>
                  </a:lnTo>
                  <a:lnTo>
                    <a:pt x="96" y="90"/>
                  </a:lnTo>
                  <a:lnTo>
                    <a:pt x="96" y="84"/>
                  </a:lnTo>
                  <a:lnTo>
                    <a:pt x="96" y="78"/>
                  </a:lnTo>
                  <a:lnTo>
                    <a:pt x="96" y="72"/>
                  </a:lnTo>
                  <a:lnTo>
                    <a:pt x="96" y="66"/>
                  </a:lnTo>
                  <a:lnTo>
                    <a:pt x="90" y="60"/>
                  </a:lnTo>
                  <a:lnTo>
                    <a:pt x="90" y="54"/>
                  </a:lnTo>
                  <a:lnTo>
                    <a:pt x="90" y="48"/>
                  </a:lnTo>
                  <a:lnTo>
                    <a:pt x="84" y="48"/>
                  </a:lnTo>
                  <a:lnTo>
                    <a:pt x="84" y="42"/>
                  </a:lnTo>
                  <a:lnTo>
                    <a:pt x="84" y="36"/>
                  </a:lnTo>
                  <a:lnTo>
                    <a:pt x="78" y="36"/>
                  </a:lnTo>
                  <a:lnTo>
                    <a:pt x="78" y="30"/>
                  </a:lnTo>
                  <a:lnTo>
                    <a:pt x="72" y="30"/>
                  </a:lnTo>
                  <a:lnTo>
                    <a:pt x="66" y="24"/>
                  </a:lnTo>
                  <a:lnTo>
                    <a:pt x="60" y="18"/>
                  </a:lnTo>
                  <a:lnTo>
                    <a:pt x="54" y="12"/>
                  </a:lnTo>
                  <a:lnTo>
                    <a:pt x="48" y="6"/>
                  </a:lnTo>
                  <a:lnTo>
                    <a:pt x="42" y="6"/>
                  </a:lnTo>
                  <a:lnTo>
                    <a:pt x="42" y="0"/>
                  </a:lnTo>
                  <a:lnTo>
                    <a:pt x="30" y="6"/>
                  </a:lnTo>
                  <a:lnTo>
                    <a:pt x="18" y="6"/>
                  </a:lnTo>
                  <a:lnTo>
                    <a:pt x="18" y="12"/>
                  </a:lnTo>
                  <a:lnTo>
                    <a:pt x="12" y="12"/>
                  </a:lnTo>
                  <a:lnTo>
                    <a:pt x="6" y="18"/>
                  </a:lnTo>
                  <a:lnTo>
                    <a:pt x="6" y="24"/>
                  </a:lnTo>
                  <a:lnTo>
                    <a:pt x="0" y="24"/>
                  </a:lnTo>
                  <a:lnTo>
                    <a:pt x="0" y="3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17764" name="Group 104"/>
          <p:cNvGrpSpPr>
            <a:grpSpLocks/>
          </p:cNvGrpSpPr>
          <p:nvPr/>
        </p:nvGrpSpPr>
        <p:grpSpPr bwMode="auto">
          <a:xfrm>
            <a:off x="7145338" y="2438400"/>
            <a:ext cx="381000" cy="103188"/>
            <a:chOff x="2439" y="1887"/>
            <a:chExt cx="180" cy="48"/>
          </a:xfrm>
        </p:grpSpPr>
        <p:sp>
          <p:nvSpPr>
            <p:cNvPr id="117803" name="Freeform 105"/>
            <p:cNvSpPr>
              <a:spLocks/>
            </p:cNvSpPr>
            <p:nvPr/>
          </p:nvSpPr>
          <p:spPr bwMode="auto">
            <a:xfrm>
              <a:off x="2517" y="1887"/>
              <a:ext cx="102" cy="48"/>
            </a:xfrm>
            <a:custGeom>
              <a:avLst/>
              <a:gdLst>
                <a:gd name="T0" fmla="*/ 102 w 102"/>
                <a:gd name="T1" fmla="*/ 24 h 48"/>
                <a:gd name="T2" fmla="*/ 0 w 102"/>
                <a:gd name="T3" fmla="*/ 48 h 48"/>
                <a:gd name="T4" fmla="*/ 0 w 102"/>
                <a:gd name="T5" fmla="*/ 24 h 48"/>
                <a:gd name="T6" fmla="*/ 0 w 102"/>
                <a:gd name="T7" fmla="*/ 0 h 48"/>
                <a:gd name="T8" fmla="*/ 102 w 102"/>
                <a:gd name="T9" fmla="*/ 24 h 48"/>
                <a:gd name="T10" fmla="*/ 0 60000 65536"/>
                <a:gd name="T11" fmla="*/ 0 60000 65536"/>
                <a:gd name="T12" fmla="*/ 0 60000 65536"/>
                <a:gd name="T13" fmla="*/ 0 60000 65536"/>
                <a:gd name="T14" fmla="*/ 0 60000 65536"/>
                <a:gd name="T15" fmla="*/ 0 w 102"/>
                <a:gd name="T16" fmla="*/ 0 h 48"/>
                <a:gd name="T17" fmla="*/ 102 w 102"/>
                <a:gd name="T18" fmla="*/ 48 h 48"/>
              </a:gdLst>
              <a:ahLst/>
              <a:cxnLst>
                <a:cxn ang="T10">
                  <a:pos x="T0" y="T1"/>
                </a:cxn>
                <a:cxn ang="T11">
                  <a:pos x="T2" y="T3"/>
                </a:cxn>
                <a:cxn ang="T12">
                  <a:pos x="T4" y="T5"/>
                </a:cxn>
                <a:cxn ang="T13">
                  <a:pos x="T6" y="T7"/>
                </a:cxn>
                <a:cxn ang="T14">
                  <a:pos x="T8" y="T9"/>
                </a:cxn>
              </a:cxnLst>
              <a:rect l="T15" t="T16" r="T17" b="T18"/>
              <a:pathLst>
                <a:path w="102" h="48">
                  <a:moveTo>
                    <a:pt x="102" y="24"/>
                  </a:moveTo>
                  <a:lnTo>
                    <a:pt x="0" y="48"/>
                  </a:lnTo>
                  <a:lnTo>
                    <a:pt x="0" y="24"/>
                  </a:lnTo>
                  <a:lnTo>
                    <a:pt x="0" y="0"/>
                  </a:lnTo>
                  <a:lnTo>
                    <a:pt x="102" y="24"/>
                  </a:lnTo>
                  <a:close/>
                </a:path>
              </a:pathLst>
            </a:custGeom>
            <a:solidFill>
              <a:schemeClr val="tx1"/>
            </a:solidFill>
            <a:ln w="9525">
              <a:solidFill>
                <a:schemeClr val="tx1"/>
              </a:solidFill>
              <a:round/>
              <a:headEnd/>
              <a:tailEnd/>
            </a:ln>
          </p:spPr>
          <p:txBody>
            <a:bodyPr/>
            <a:lstStyle/>
            <a:p>
              <a:endParaRPr lang="en-US"/>
            </a:p>
          </p:txBody>
        </p:sp>
        <p:sp>
          <p:nvSpPr>
            <p:cNvPr id="117804" name="Line 106"/>
            <p:cNvSpPr>
              <a:spLocks noChangeShapeType="1"/>
            </p:cNvSpPr>
            <p:nvPr/>
          </p:nvSpPr>
          <p:spPr bwMode="auto">
            <a:xfrm>
              <a:off x="2439" y="1911"/>
              <a:ext cx="7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765" name="Group 107"/>
          <p:cNvGrpSpPr>
            <a:grpSpLocks/>
          </p:cNvGrpSpPr>
          <p:nvPr/>
        </p:nvGrpSpPr>
        <p:grpSpPr bwMode="auto">
          <a:xfrm>
            <a:off x="2268539" y="2209801"/>
            <a:ext cx="1684337" cy="365125"/>
            <a:chOff x="611" y="1660"/>
            <a:chExt cx="795" cy="171"/>
          </a:xfrm>
        </p:grpSpPr>
        <p:sp>
          <p:nvSpPr>
            <p:cNvPr id="117777" name="Rectangle 108"/>
            <p:cNvSpPr>
              <a:spLocks noChangeArrowheads="1"/>
            </p:cNvSpPr>
            <p:nvPr/>
          </p:nvSpPr>
          <p:spPr bwMode="auto">
            <a:xfrm>
              <a:off x="611" y="1741"/>
              <a:ext cx="42" cy="60"/>
            </a:xfrm>
            <a:prstGeom prst="rect">
              <a:avLst/>
            </a:prstGeom>
            <a:solidFill>
              <a:srgbClr val="02ABEA"/>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78" name="Rectangle 109"/>
            <p:cNvSpPr>
              <a:spLocks noChangeArrowheads="1"/>
            </p:cNvSpPr>
            <p:nvPr/>
          </p:nvSpPr>
          <p:spPr bwMode="auto">
            <a:xfrm>
              <a:off x="671" y="1771"/>
              <a:ext cx="42" cy="60"/>
            </a:xfrm>
            <a:prstGeom prst="rect">
              <a:avLst/>
            </a:prstGeom>
            <a:solidFill>
              <a:srgbClr val="000000"/>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79" name="Rectangle 110"/>
            <p:cNvSpPr>
              <a:spLocks noChangeArrowheads="1"/>
            </p:cNvSpPr>
            <p:nvPr/>
          </p:nvSpPr>
          <p:spPr bwMode="auto">
            <a:xfrm>
              <a:off x="749" y="1771"/>
              <a:ext cx="42" cy="60"/>
            </a:xfrm>
            <a:prstGeom prst="rect">
              <a:avLst/>
            </a:prstGeom>
            <a:solidFill>
              <a:srgbClr val="FCF305"/>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0" name="Rectangle 111"/>
            <p:cNvSpPr>
              <a:spLocks noChangeArrowheads="1"/>
            </p:cNvSpPr>
            <p:nvPr/>
          </p:nvSpPr>
          <p:spPr bwMode="auto">
            <a:xfrm>
              <a:off x="833" y="1711"/>
              <a:ext cx="42" cy="60"/>
            </a:xfrm>
            <a:prstGeom prst="rect">
              <a:avLst/>
            </a:prstGeom>
            <a:solidFill>
              <a:srgbClr val="02ABEA"/>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1" name="Rectangle 112"/>
            <p:cNvSpPr>
              <a:spLocks noChangeArrowheads="1"/>
            </p:cNvSpPr>
            <p:nvPr/>
          </p:nvSpPr>
          <p:spPr bwMode="auto">
            <a:xfrm>
              <a:off x="911" y="1711"/>
              <a:ext cx="42" cy="60"/>
            </a:xfrm>
            <a:prstGeom prst="rect">
              <a:avLst/>
            </a:prstGeom>
            <a:solidFill>
              <a:srgbClr val="02ABEA"/>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2" name="Rectangle 113"/>
            <p:cNvSpPr>
              <a:spLocks noChangeArrowheads="1"/>
            </p:cNvSpPr>
            <p:nvPr/>
          </p:nvSpPr>
          <p:spPr bwMode="auto">
            <a:xfrm>
              <a:off x="989" y="1711"/>
              <a:ext cx="42" cy="60"/>
            </a:xfrm>
            <a:prstGeom prst="rect">
              <a:avLst/>
            </a:prstGeom>
            <a:solidFill>
              <a:srgbClr val="008011"/>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3" name="Rectangle 114"/>
            <p:cNvSpPr>
              <a:spLocks noChangeArrowheads="1"/>
            </p:cNvSpPr>
            <p:nvPr/>
          </p:nvSpPr>
          <p:spPr bwMode="auto">
            <a:xfrm>
              <a:off x="1067" y="1771"/>
              <a:ext cx="42" cy="60"/>
            </a:xfrm>
            <a:prstGeom prst="rect">
              <a:avLst/>
            </a:prstGeom>
            <a:solidFill>
              <a:srgbClr val="FCF305"/>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4" name="Rectangle 115"/>
            <p:cNvSpPr>
              <a:spLocks noChangeArrowheads="1"/>
            </p:cNvSpPr>
            <p:nvPr/>
          </p:nvSpPr>
          <p:spPr bwMode="auto">
            <a:xfrm>
              <a:off x="1151" y="1771"/>
              <a:ext cx="42" cy="60"/>
            </a:xfrm>
            <a:prstGeom prst="rect">
              <a:avLst/>
            </a:prstGeom>
            <a:solidFill>
              <a:srgbClr val="000000"/>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5" name="Rectangle 116"/>
            <p:cNvSpPr>
              <a:spLocks noChangeArrowheads="1"/>
            </p:cNvSpPr>
            <p:nvPr/>
          </p:nvSpPr>
          <p:spPr bwMode="auto">
            <a:xfrm>
              <a:off x="1229" y="1771"/>
              <a:ext cx="42" cy="60"/>
            </a:xfrm>
            <a:prstGeom prst="rect">
              <a:avLst/>
            </a:prstGeom>
            <a:solidFill>
              <a:srgbClr val="008011"/>
            </a:solidFill>
            <a:ln w="9525">
              <a:solidFill>
                <a:schemeClr val="tx1"/>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86" name="Line 117"/>
            <p:cNvSpPr>
              <a:spLocks noChangeShapeType="1"/>
            </p:cNvSpPr>
            <p:nvPr/>
          </p:nvSpPr>
          <p:spPr bwMode="auto">
            <a:xfrm>
              <a:off x="650" y="1780"/>
              <a:ext cx="24"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87" name="Line 118"/>
            <p:cNvSpPr>
              <a:spLocks noChangeShapeType="1"/>
            </p:cNvSpPr>
            <p:nvPr/>
          </p:nvSpPr>
          <p:spPr bwMode="auto">
            <a:xfrm>
              <a:off x="716" y="1810"/>
              <a:ext cx="2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88" name="Line 119"/>
            <p:cNvSpPr>
              <a:spLocks noChangeShapeType="1"/>
            </p:cNvSpPr>
            <p:nvPr/>
          </p:nvSpPr>
          <p:spPr bwMode="auto">
            <a:xfrm flipV="1">
              <a:off x="782" y="1750"/>
              <a:ext cx="42"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89" name="Line 120"/>
            <p:cNvSpPr>
              <a:spLocks noChangeShapeType="1"/>
            </p:cNvSpPr>
            <p:nvPr/>
          </p:nvSpPr>
          <p:spPr bwMode="auto">
            <a:xfrm>
              <a:off x="866" y="1750"/>
              <a:ext cx="4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0" name="Line 121"/>
            <p:cNvSpPr>
              <a:spLocks noChangeShapeType="1"/>
            </p:cNvSpPr>
            <p:nvPr/>
          </p:nvSpPr>
          <p:spPr bwMode="auto">
            <a:xfrm>
              <a:off x="950" y="1750"/>
              <a:ext cx="2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1" name="Line 122"/>
            <p:cNvSpPr>
              <a:spLocks noChangeShapeType="1"/>
            </p:cNvSpPr>
            <p:nvPr/>
          </p:nvSpPr>
          <p:spPr bwMode="auto">
            <a:xfrm>
              <a:off x="974" y="1750"/>
              <a:ext cx="2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2" name="Line 123"/>
            <p:cNvSpPr>
              <a:spLocks noChangeShapeType="1"/>
            </p:cNvSpPr>
            <p:nvPr/>
          </p:nvSpPr>
          <p:spPr bwMode="auto">
            <a:xfrm>
              <a:off x="1016" y="1750"/>
              <a:ext cx="42"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3" name="Line 124"/>
            <p:cNvSpPr>
              <a:spLocks noChangeShapeType="1"/>
            </p:cNvSpPr>
            <p:nvPr/>
          </p:nvSpPr>
          <p:spPr bwMode="auto">
            <a:xfrm>
              <a:off x="1106" y="1810"/>
              <a:ext cx="4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4" name="Line 125"/>
            <p:cNvSpPr>
              <a:spLocks noChangeShapeType="1"/>
            </p:cNvSpPr>
            <p:nvPr/>
          </p:nvSpPr>
          <p:spPr bwMode="auto">
            <a:xfrm>
              <a:off x="1190" y="1810"/>
              <a:ext cx="4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5" name="Line 126"/>
            <p:cNvSpPr>
              <a:spLocks noChangeShapeType="1"/>
            </p:cNvSpPr>
            <p:nvPr/>
          </p:nvSpPr>
          <p:spPr bwMode="auto">
            <a:xfrm flipV="1">
              <a:off x="1274" y="1750"/>
              <a:ext cx="42"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6" name="Oval 127"/>
            <p:cNvSpPr>
              <a:spLocks noChangeArrowheads="1"/>
            </p:cNvSpPr>
            <p:nvPr/>
          </p:nvSpPr>
          <p:spPr bwMode="auto">
            <a:xfrm>
              <a:off x="1319" y="1693"/>
              <a:ext cx="42" cy="60"/>
            </a:xfrm>
            <a:prstGeom prst="ellipse">
              <a:avLst/>
            </a:prstGeom>
            <a:solidFill>
              <a:srgbClr val="DD0806"/>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17797" name="Line 128"/>
            <p:cNvSpPr>
              <a:spLocks noChangeShapeType="1"/>
            </p:cNvSpPr>
            <p:nvPr/>
          </p:nvSpPr>
          <p:spPr bwMode="auto">
            <a:xfrm flipV="1">
              <a:off x="1340" y="1660"/>
              <a:ext cx="1"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8" name="Line 129"/>
            <p:cNvSpPr>
              <a:spLocks noChangeShapeType="1"/>
            </p:cNvSpPr>
            <p:nvPr/>
          </p:nvSpPr>
          <p:spPr bwMode="auto">
            <a:xfrm flipH="1" flipV="1">
              <a:off x="1274" y="1660"/>
              <a:ext cx="42"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799" name="Line 130"/>
            <p:cNvSpPr>
              <a:spLocks noChangeShapeType="1"/>
            </p:cNvSpPr>
            <p:nvPr/>
          </p:nvSpPr>
          <p:spPr bwMode="auto">
            <a:xfrm flipV="1">
              <a:off x="1364" y="1660"/>
              <a:ext cx="18"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00" name="Line 131"/>
            <p:cNvSpPr>
              <a:spLocks noChangeShapeType="1"/>
            </p:cNvSpPr>
            <p:nvPr/>
          </p:nvSpPr>
          <p:spPr bwMode="auto">
            <a:xfrm>
              <a:off x="1364" y="1720"/>
              <a:ext cx="4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01" name="Line 132"/>
            <p:cNvSpPr>
              <a:spLocks noChangeShapeType="1"/>
            </p:cNvSpPr>
            <p:nvPr/>
          </p:nvSpPr>
          <p:spPr bwMode="auto">
            <a:xfrm>
              <a:off x="1340" y="1750"/>
              <a:ext cx="1"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802" name="Line 133"/>
            <p:cNvSpPr>
              <a:spLocks noChangeShapeType="1"/>
            </p:cNvSpPr>
            <p:nvPr/>
          </p:nvSpPr>
          <p:spPr bwMode="auto">
            <a:xfrm>
              <a:off x="1364" y="1750"/>
              <a:ext cx="18" cy="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7766" name="Group 134"/>
          <p:cNvGrpSpPr>
            <a:grpSpLocks/>
          </p:cNvGrpSpPr>
          <p:nvPr/>
        </p:nvGrpSpPr>
        <p:grpSpPr bwMode="auto">
          <a:xfrm>
            <a:off x="3894138" y="2514600"/>
            <a:ext cx="698500" cy="115888"/>
            <a:chOff x="1106" y="1917"/>
            <a:chExt cx="330" cy="54"/>
          </a:xfrm>
        </p:grpSpPr>
        <p:sp>
          <p:nvSpPr>
            <p:cNvPr id="117775" name="Freeform 135"/>
            <p:cNvSpPr>
              <a:spLocks/>
            </p:cNvSpPr>
            <p:nvPr/>
          </p:nvSpPr>
          <p:spPr bwMode="auto">
            <a:xfrm>
              <a:off x="1334" y="1917"/>
              <a:ext cx="102" cy="54"/>
            </a:xfrm>
            <a:custGeom>
              <a:avLst/>
              <a:gdLst>
                <a:gd name="T0" fmla="*/ 102 w 102"/>
                <a:gd name="T1" fmla="*/ 30 h 54"/>
                <a:gd name="T2" fmla="*/ 0 w 102"/>
                <a:gd name="T3" fmla="*/ 54 h 54"/>
                <a:gd name="T4" fmla="*/ 0 w 102"/>
                <a:gd name="T5" fmla="*/ 30 h 54"/>
                <a:gd name="T6" fmla="*/ 0 w 102"/>
                <a:gd name="T7" fmla="*/ 0 h 54"/>
                <a:gd name="T8" fmla="*/ 102 w 102"/>
                <a:gd name="T9" fmla="*/ 30 h 54"/>
                <a:gd name="T10" fmla="*/ 0 60000 65536"/>
                <a:gd name="T11" fmla="*/ 0 60000 65536"/>
                <a:gd name="T12" fmla="*/ 0 60000 65536"/>
                <a:gd name="T13" fmla="*/ 0 60000 65536"/>
                <a:gd name="T14" fmla="*/ 0 60000 65536"/>
                <a:gd name="T15" fmla="*/ 0 w 102"/>
                <a:gd name="T16" fmla="*/ 0 h 54"/>
                <a:gd name="T17" fmla="*/ 102 w 102"/>
                <a:gd name="T18" fmla="*/ 54 h 54"/>
              </a:gdLst>
              <a:ahLst/>
              <a:cxnLst>
                <a:cxn ang="T10">
                  <a:pos x="T0" y="T1"/>
                </a:cxn>
                <a:cxn ang="T11">
                  <a:pos x="T2" y="T3"/>
                </a:cxn>
                <a:cxn ang="T12">
                  <a:pos x="T4" y="T5"/>
                </a:cxn>
                <a:cxn ang="T13">
                  <a:pos x="T6" y="T7"/>
                </a:cxn>
                <a:cxn ang="T14">
                  <a:pos x="T8" y="T9"/>
                </a:cxn>
              </a:cxnLst>
              <a:rect l="T15" t="T16" r="T17" b="T18"/>
              <a:pathLst>
                <a:path w="102" h="54">
                  <a:moveTo>
                    <a:pt x="102" y="30"/>
                  </a:moveTo>
                  <a:lnTo>
                    <a:pt x="0" y="54"/>
                  </a:lnTo>
                  <a:lnTo>
                    <a:pt x="0" y="30"/>
                  </a:lnTo>
                  <a:lnTo>
                    <a:pt x="0" y="0"/>
                  </a:lnTo>
                  <a:lnTo>
                    <a:pt x="102" y="30"/>
                  </a:lnTo>
                  <a:close/>
                </a:path>
              </a:pathLst>
            </a:custGeom>
            <a:solidFill>
              <a:schemeClr val="tx1"/>
            </a:solidFill>
            <a:ln w="9525">
              <a:solidFill>
                <a:schemeClr val="tx1"/>
              </a:solidFill>
              <a:round/>
              <a:headEnd/>
              <a:tailEnd/>
            </a:ln>
          </p:spPr>
          <p:txBody>
            <a:bodyPr/>
            <a:lstStyle/>
            <a:p>
              <a:endParaRPr lang="en-US"/>
            </a:p>
          </p:txBody>
        </p:sp>
        <p:sp>
          <p:nvSpPr>
            <p:cNvPr id="117776" name="Line 136"/>
            <p:cNvSpPr>
              <a:spLocks noChangeShapeType="1"/>
            </p:cNvSpPr>
            <p:nvPr/>
          </p:nvSpPr>
          <p:spPr bwMode="auto">
            <a:xfrm>
              <a:off x="1106" y="1947"/>
              <a:ext cx="22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7767" name="Rectangle 137"/>
          <p:cNvSpPr>
            <a:spLocks noChangeArrowheads="1"/>
          </p:cNvSpPr>
          <p:nvPr/>
        </p:nvSpPr>
        <p:spPr bwMode="auto">
          <a:xfrm>
            <a:off x="3874298" y="3200401"/>
            <a:ext cx="3925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000">
                <a:solidFill>
                  <a:schemeClr val="accent1"/>
                </a:solidFill>
                <a:latin typeface="Times" panose="02020603050405020304" pitchFamily="18" charset="0"/>
              </a:rPr>
              <a:t>Target organism with many ribosomes</a:t>
            </a:r>
          </a:p>
        </p:txBody>
      </p:sp>
      <p:sp>
        <p:nvSpPr>
          <p:cNvPr id="117768" name="Rectangle 138"/>
          <p:cNvSpPr>
            <a:spLocks noChangeArrowheads="1"/>
          </p:cNvSpPr>
          <p:nvPr/>
        </p:nvSpPr>
        <p:spPr bwMode="auto">
          <a:xfrm>
            <a:off x="2646614" y="381001"/>
            <a:ext cx="667811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a:solidFill>
                  <a:schemeClr val="tx2"/>
                </a:solidFill>
                <a:latin typeface="Times" panose="02020603050405020304" pitchFamily="18" charset="0"/>
              </a:rPr>
              <a:t>Fluorescent in situ Hybridization (FISH)</a:t>
            </a:r>
          </a:p>
          <a:p>
            <a:pPr algn="ctr">
              <a:spcBef>
                <a:spcPct val="0"/>
              </a:spcBef>
              <a:buFontTx/>
              <a:buNone/>
            </a:pPr>
            <a:r>
              <a:rPr lang="en-US" altLang="en-US">
                <a:solidFill>
                  <a:schemeClr val="tx2"/>
                </a:solidFill>
                <a:latin typeface="Times" panose="02020603050405020304" pitchFamily="18" charset="0"/>
              </a:rPr>
              <a:t> with an rRNA-targeting probe</a:t>
            </a:r>
            <a:endParaRPr lang="en-US" altLang="en-US">
              <a:solidFill>
                <a:schemeClr val="accent1"/>
              </a:solidFill>
              <a:latin typeface="Times" panose="02020603050405020304" pitchFamily="18" charset="0"/>
            </a:endParaRPr>
          </a:p>
        </p:txBody>
      </p:sp>
      <p:sp>
        <p:nvSpPr>
          <p:cNvPr id="117769" name="Text Box 139"/>
          <p:cNvSpPr txBox="1">
            <a:spLocks noChangeArrowheads="1"/>
          </p:cNvSpPr>
          <p:nvPr/>
        </p:nvSpPr>
        <p:spPr bwMode="auto">
          <a:xfrm>
            <a:off x="7958138" y="3810000"/>
            <a:ext cx="26009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t>Visible under microscope </a:t>
            </a:r>
          </a:p>
        </p:txBody>
      </p:sp>
      <p:sp>
        <p:nvSpPr>
          <p:cNvPr id="117770" name="Line 140"/>
          <p:cNvSpPr>
            <a:spLocks noChangeShapeType="1"/>
          </p:cNvSpPr>
          <p:nvPr/>
        </p:nvSpPr>
        <p:spPr bwMode="auto">
          <a:xfrm>
            <a:off x="9110663" y="31242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 name="Group 141"/>
          <p:cNvGrpSpPr>
            <a:grpSpLocks/>
          </p:cNvGrpSpPr>
          <p:nvPr/>
        </p:nvGrpSpPr>
        <p:grpSpPr bwMode="auto">
          <a:xfrm>
            <a:off x="1998663" y="5021263"/>
            <a:ext cx="7861308" cy="1712912"/>
            <a:chOff x="336" y="3163"/>
            <a:chExt cx="5572" cy="1079"/>
          </a:xfrm>
        </p:grpSpPr>
        <p:sp>
          <p:nvSpPr>
            <p:cNvPr id="117773" name="Text Box 142"/>
            <p:cNvSpPr txBox="1">
              <a:spLocks noChangeArrowheads="1"/>
            </p:cNvSpPr>
            <p:nvPr/>
          </p:nvSpPr>
          <p:spPr bwMode="auto">
            <a:xfrm>
              <a:off x="351" y="3163"/>
              <a:ext cx="55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Benefit: specific populations can be counted directly under the microscope</a:t>
              </a:r>
            </a:p>
          </p:txBody>
        </p:sp>
        <p:sp>
          <p:nvSpPr>
            <p:cNvPr id="117774" name="Text Box 143"/>
            <p:cNvSpPr txBox="1">
              <a:spLocks noChangeArrowheads="1"/>
            </p:cNvSpPr>
            <p:nvPr/>
          </p:nvSpPr>
          <p:spPr bwMode="auto">
            <a:xfrm>
              <a:off x="336" y="3408"/>
              <a:ext cx="5064"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Limitations: </a:t>
              </a:r>
            </a:p>
            <a:p>
              <a:pPr>
                <a:spcBef>
                  <a:spcPct val="0"/>
                </a:spcBef>
              </a:pPr>
              <a:r>
                <a:rPr lang="en-US" altLang="en-US" sz="2000"/>
                <a:t>Each probe must be optimized (time consuming)</a:t>
              </a:r>
            </a:p>
            <a:p>
              <a:pPr>
                <a:spcBef>
                  <a:spcPct val="0"/>
                </a:spcBef>
              </a:pPr>
              <a:r>
                <a:rPr lang="en-US" altLang="en-US" sz="2000"/>
                <a:t>If the organism has few ribosomes, signal is weak or nondetectable</a:t>
              </a:r>
            </a:p>
            <a:p>
              <a:pPr>
                <a:spcBef>
                  <a:spcPct val="0"/>
                </a:spcBef>
              </a:pPr>
              <a:r>
                <a:rPr lang="en-US" altLang="en-US" sz="2000"/>
                <a:t>Membrane permeability issues</a:t>
              </a:r>
            </a:p>
          </p:txBody>
        </p:sp>
      </p:grpSp>
      <p:sp>
        <p:nvSpPr>
          <p:cNvPr id="117772" name="Line 144"/>
          <p:cNvSpPr>
            <a:spLocks noChangeShapeType="1"/>
          </p:cNvSpPr>
          <p:nvPr/>
        </p:nvSpPr>
        <p:spPr bwMode="auto">
          <a:xfrm>
            <a:off x="3459163" y="1401763"/>
            <a:ext cx="5334000" cy="0"/>
          </a:xfrm>
          <a:prstGeom prst="line">
            <a:avLst/>
          </a:prstGeom>
          <a:noFill/>
          <a:ln w="76200" cmpd="tri">
            <a:solidFill>
              <a:srgbClr val="E1813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33840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76400" y="274638"/>
            <a:ext cx="4419600" cy="1143000"/>
          </a:xfrm>
        </p:spPr>
        <p:txBody>
          <a:bodyPr>
            <a:normAutofit fontScale="90000"/>
          </a:bodyPr>
          <a:lstStyle/>
          <a:p>
            <a:pPr>
              <a:defRPr/>
            </a:pPr>
            <a:r>
              <a:rPr lang="en-US" dirty="0"/>
              <a:t>FISH with 16S </a:t>
            </a:r>
            <a:r>
              <a:rPr lang="en-US" dirty="0" err="1"/>
              <a:t>rRNA</a:t>
            </a:r>
            <a:r>
              <a:rPr lang="en-US" dirty="0"/>
              <a:t> probes</a:t>
            </a:r>
          </a:p>
        </p:txBody>
      </p:sp>
      <p:pic>
        <p:nvPicPr>
          <p:cNvPr id="121859" name="Picture 5" descr="11_F15.jpg"/>
          <p:cNvPicPr>
            <a:picLocks noChangeAspect="1"/>
          </p:cNvPicPr>
          <p:nvPr/>
        </p:nvPicPr>
        <p:blipFill>
          <a:blip r:embed="rId3">
            <a:extLst>
              <a:ext uri="{28A0092B-C50C-407E-A947-70E740481C1C}">
                <a14:useLocalDpi xmlns:a14="http://schemas.microsoft.com/office/drawing/2010/main" val="0"/>
              </a:ext>
            </a:extLst>
          </a:blip>
          <a:srcRect l="52194"/>
          <a:stretch>
            <a:fillRect/>
          </a:stretch>
        </p:blipFill>
        <p:spPr bwMode="auto">
          <a:xfrm>
            <a:off x="6400801" y="141289"/>
            <a:ext cx="4219575" cy="637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extBox 6"/>
          <p:cNvSpPr txBox="1">
            <a:spLocks noChangeArrowheads="1"/>
          </p:cNvSpPr>
          <p:nvPr/>
        </p:nvSpPr>
        <p:spPr bwMode="auto">
          <a:xfrm>
            <a:off x="2057400" y="1752601"/>
            <a:ext cx="38862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3000"/>
              <a:t>Detection of nitrifying bacteria in granule of activated sewage sludge</a:t>
            </a:r>
          </a:p>
          <a:p>
            <a:pPr>
              <a:spcBef>
                <a:spcPct val="0"/>
              </a:spcBef>
            </a:pPr>
            <a:r>
              <a:rPr lang="en-US" altLang="en-US" sz="3000">
                <a:solidFill>
                  <a:srgbClr val="FF0000"/>
                </a:solidFill>
              </a:rPr>
              <a:t>Red: ammonia-oxidizing bacteria</a:t>
            </a:r>
          </a:p>
          <a:p>
            <a:pPr>
              <a:spcBef>
                <a:spcPct val="0"/>
              </a:spcBef>
            </a:pPr>
            <a:r>
              <a:rPr lang="en-US" altLang="en-US" sz="3000">
                <a:solidFill>
                  <a:srgbClr val="008000"/>
                </a:solidFill>
              </a:rPr>
              <a:t>Green: nitrite-oxidizing bacteria</a:t>
            </a:r>
          </a:p>
        </p:txBody>
      </p:sp>
      <p:sp>
        <p:nvSpPr>
          <p:cNvPr id="121861" name="TextBox 7"/>
          <p:cNvSpPr txBox="1">
            <a:spLocks noChangeArrowheads="1"/>
          </p:cNvSpPr>
          <p:nvPr/>
        </p:nvSpPr>
        <p:spPr bwMode="auto">
          <a:xfrm>
            <a:off x="1676400" y="5783264"/>
            <a:ext cx="4648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200" b="1"/>
              <a:t>The 16S is also a good target because cells contain many ribosomes!</a:t>
            </a:r>
          </a:p>
        </p:txBody>
      </p:sp>
    </p:spTree>
    <p:extLst>
      <p:ext uri="{BB962C8B-B14F-4D97-AF65-F5344CB8AC3E}">
        <p14:creationId xmlns:p14="http://schemas.microsoft.com/office/powerpoint/2010/main" val="17858756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a:spLocks noGrp="1" noChangeArrowheads="1"/>
          </p:cNvSpPr>
          <p:nvPr>
            <p:ph type="title"/>
          </p:nvPr>
        </p:nvSpPr>
        <p:spPr>
          <a:xfrm>
            <a:off x="2209800" y="0"/>
            <a:ext cx="7772400" cy="1371600"/>
          </a:xfrm>
          <a:ln w="28575">
            <a:solidFill>
              <a:srgbClr val="FF0000"/>
            </a:solidFill>
            <a:miter lim="800000"/>
            <a:headEnd/>
            <a:tailEnd/>
          </a:ln>
        </p:spPr>
        <p:txBody>
          <a:bodyPr/>
          <a:lstStyle/>
          <a:p>
            <a:r>
              <a:rPr lang="en-US" altLang="en-US" smtClean="0">
                <a:solidFill>
                  <a:schemeClr val="accent2"/>
                </a:solidFill>
              </a:rPr>
              <a:t>RT-qPCR: </a:t>
            </a:r>
            <a:br>
              <a:rPr lang="en-US" altLang="en-US" smtClean="0">
                <a:solidFill>
                  <a:schemeClr val="accent2"/>
                </a:solidFill>
              </a:rPr>
            </a:br>
            <a:r>
              <a:rPr lang="en-US" altLang="en-US" smtClean="0">
                <a:solidFill>
                  <a:schemeClr val="accent2"/>
                </a:solidFill>
              </a:rPr>
              <a:t>reverse transcription qPCR</a:t>
            </a:r>
            <a:endParaRPr lang="en-US" altLang="en-US" smtClean="0"/>
          </a:p>
        </p:txBody>
      </p:sp>
      <p:sp>
        <p:nvSpPr>
          <p:cNvPr id="134147" name="Text Box 3"/>
          <p:cNvSpPr txBox="1">
            <a:spLocks noChangeArrowheads="1"/>
          </p:cNvSpPr>
          <p:nvPr/>
        </p:nvSpPr>
        <p:spPr bwMode="auto">
          <a:xfrm>
            <a:off x="10167938" y="6038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40</a:t>
            </a:r>
          </a:p>
        </p:txBody>
      </p:sp>
      <p:grpSp>
        <p:nvGrpSpPr>
          <p:cNvPr id="134148" name="Group 4"/>
          <p:cNvGrpSpPr>
            <a:grpSpLocks/>
          </p:cNvGrpSpPr>
          <p:nvPr/>
        </p:nvGrpSpPr>
        <p:grpSpPr bwMode="auto">
          <a:xfrm>
            <a:off x="3352800" y="1384300"/>
            <a:ext cx="7043738" cy="5473700"/>
            <a:chOff x="1109" y="937"/>
            <a:chExt cx="4437" cy="3448"/>
          </a:xfrm>
        </p:grpSpPr>
        <p:graphicFrame>
          <p:nvGraphicFramePr>
            <p:cNvPr id="134156" name="Object 5"/>
            <p:cNvGraphicFramePr>
              <a:graphicFrameLocks noChangeAspect="1"/>
            </p:cNvGraphicFramePr>
            <p:nvPr/>
          </p:nvGraphicFramePr>
          <p:xfrm>
            <a:off x="1920" y="1434"/>
            <a:ext cx="3626" cy="2350"/>
          </p:xfrm>
          <a:graphic>
            <a:graphicData uri="http://schemas.openxmlformats.org/presentationml/2006/ole">
              <mc:AlternateContent xmlns:mc="http://schemas.openxmlformats.org/markup-compatibility/2006">
                <mc:Choice xmlns:v="urn:schemas-microsoft-com:vml" Requires="v">
                  <p:oleObj spid="_x0000_s76805" name="Bitmap Image" r:id="rId4" imgW="9971429" imgH="6620799" progId="Paint.Picture">
                    <p:embed/>
                  </p:oleObj>
                </mc:Choice>
                <mc:Fallback>
                  <p:oleObj name="Bitmap Image" r:id="rId4" imgW="9971429" imgH="662079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3160" t="6335" r="2617" b="7077"/>
                        <a:stretch>
                          <a:fillRect/>
                        </a:stretch>
                      </p:blipFill>
                      <p:spPr bwMode="auto">
                        <a:xfrm>
                          <a:off x="1920" y="1434"/>
                          <a:ext cx="3626" cy="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7" name="Line 6"/>
            <p:cNvSpPr>
              <a:spLocks noChangeShapeType="1"/>
            </p:cNvSpPr>
            <p:nvPr/>
          </p:nvSpPr>
          <p:spPr bwMode="auto">
            <a:xfrm>
              <a:off x="3342" y="2138"/>
              <a:ext cx="908" cy="253"/>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34158" name="Line 7"/>
            <p:cNvSpPr>
              <a:spLocks noChangeShapeType="1"/>
            </p:cNvSpPr>
            <p:nvPr/>
          </p:nvSpPr>
          <p:spPr bwMode="auto">
            <a:xfrm>
              <a:off x="3565" y="1551"/>
              <a:ext cx="1155" cy="813"/>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34159" name="Line 8"/>
            <p:cNvSpPr>
              <a:spLocks noChangeShapeType="1"/>
            </p:cNvSpPr>
            <p:nvPr/>
          </p:nvSpPr>
          <p:spPr bwMode="auto">
            <a:xfrm>
              <a:off x="4160" y="1321"/>
              <a:ext cx="906" cy="817"/>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34160" name="Line 9"/>
            <p:cNvSpPr>
              <a:spLocks noChangeShapeType="1"/>
            </p:cNvSpPr>
            <p:nvPr/>
          </p:nvSpPr>
          <p:spPr bwMode="auto">
            <a:xfrm flipH="1" flipV="1">
              <a:off x="5232" y="2377"/>
              <a:ext cx="60" cy="371"/>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34161" name="Text Box 10"/>
            <p:cNvSpPr txBox="1">
              <a:spLocks noChangeArrowheads="1"/>
            </p:cNvSpPr>
            <p:nvPr/>
          </p:nvSpPr>
          <p:spPr bwMode="auto">
            <a:xfrm>
              <a:off x="2673" y="2469"/>
              <a:ext cx="583" cy="33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290000 </a:t>
              </a:r>
            </a:p>
            <a:p>
              <a:pPr algn="ctr">
                <a:spcBef>
                  <a:spcPct val="0"/>
                </a:spcBef>
                <a:buFontTx/>
                <a:buNone/>
              </a:pPr>
              <a:r>
                <a:rPr lang="en-US" altLang="en-US" sz="1400" b="1"/>
                <a:t>copies/</a:t>
              </a:r>
              <a:r>
                <a:rPr lang="en-US" altLang="en-US" sz="1400" b="1">
                  <a:cs typeface="Times New Roman" panose="02020603050405020304" pitchFamily="18" charset="0"/>
                </a:rPr>
                <a:t>μL</a:t>
              </a:r>
              <a:endParaRPr lang="en-US" altLang="en-US" sz="1400" b="1"/>
            </a:p>
          </p:txBody>
        </p:sp>
        <p:sp>
          <p:nvSpPr>
            <p:cNvPr id="134162" name="Text Box 11"/>
            <p:cNvSpPr txBox="1">
              <a:spLocks noChangeArrowheads="1"/>
            </p:cNvSpPr>
            <p:nvPr/>
          </p:nvSpPr>
          <p:spPr bwMode="auto">
            <a:xfrm>
              <a:off x="2842" y="1801"/>
              <a:ext cx="434" cy="4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2900 copies/</a:t>
              </a:r>
              <a:r>
                <a:rPr lang="en-US" altLang="en-US" sz="1400" b="1">
                  <a:cs typeface="Times New Roman" panose="02020603050405020304" pitchFamily="18" charset="0"/>
                </a:rPr>
                <a:t>μL</a:t>
              </a:r>
              <a:endParaRPr lang="en-US" altLang="en-US" sz="1400" b="1"/>
            </a:p>
          </p:txBody>
        </p:sp>
        <p:sp>
          <p:nvSpPr>
            <p:cNvPr id="134163" name="Text Box 12"/>
            <p:cNvSpPr txBox="1">
              <a:spLocks noChangeArrowheads="1"/>
            </p:cNvSpPr>
            <p:nvPr/>
          </p:nvSpPr>
          <p:spPr bwMode="auto">
            <a:xfrm>
              <a:off x="3160" y="1321"/>
              <a:ext cx="405" cy="4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290 copies/</a:t>
              </a:r>
              <a:r>
                <a:rPr lang="en-US" altLang="en-US" sz="1400" b="1">
                  <a:cs typeface="Times New Roman" panose="02020603050405020304" pitchFamily="18" charset="0"/>
                </a:rPr>
                <a:t>μL</a:t>
              </a:r>
              <a:endParaRPr lang="en-US" altLang="en-US" sz="1400" b="1"/>
            </a:p>
          </p:txBody>
        </p:sp>
        <p:sp>
          <p:nvSpPr>
            <p:cNvPr id="134164" name="Text Box 13"/>
            <p:cNvSpPr txBox="1">
              <a:spLocks noChangeArrowheads="1"/>
            </p:cNvSpPr>
            <p:nvPr/>
          </p:nvSpPr>
          <p:spPr bwMode="auto">
            <a:xfrm>
              <a:off x="3773" y="937"/>
              <a:ext cx="387" cy="4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73 copies/</a:t>
              </a:r>
              <a:r>
                <a:rPr lang="en-US" altLang="en-US" sz="1400" b="1">
                  <a:cs typeface="Times New Roman" panose="02020603050405020304" pitchFamily="18" charset="0"/>
                </a:rPr>
                <a:t>μL</a:t>
              </a:r>
              <a:endParaRPr lang="en-US" altLang="en-US" sz="1400" b="1"/>
            </a:p>
          </p:txBody>
        </p:sp>
        <p:sp>
          <p:nvSpPr>
            <p:cNvPr id="134165" name="Text Box 14"/>
            <p:cNvSpPr txBox="1">
              <a:spLocks noChangeArrowheads="1"/>
            </p:cNvSpPr>
            <p:nvPr/>
          </p:nvSpPr>
          <p:spPr bwMode="auto">
            <a:xfrm>
              <a:off x="5039" y="2863"/>
              <a:ext cx="436" cy="46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b="1"/>
                <a:t>7 copies/</a:t>
              </a:r>
              <a:r>
                <a:rPr lang="en-US" altLang="en-US" sz="1400" b="1">
                  <a:cs typeface="Times New Roman" panose="02020603050405020304" pitchFamily="18" charset="0"/>
                </a:rPr>
                <a:t>μL</a:t>
              </a:r>
              <a:endParaRPr lang="en-US" altLang="en-US" sz="1400" b="1"/>
            </a:p>
          </p:txBody>
        </p:sp>
        <p:sp>
          <p:nvSpPr>
            <p:cNvPr id="134166" name="Line 15"/>
            <p:cNvSpPr>
              <a:spLocks noChangeShapeType="1"/>
            </p:cNvSpPr>
            <p:nvPr/>
          </p:nvSpPr>
          <p:spPr bwMode="auto">
            <a:xfrm>
              <a:off x="3253" y="2610"/>
              <a:ext cx="252" cy="225"/>
            </a:xfrm>
            <a:prstGeom prst="line">
              <a:avLst/>
            </a:prstGeom>
            <a:noFill/>
            <a:ln w="25400">
              <a:solidFill>
                <a:schemeClr val="bg2"/>
              </a:solidFill>
              <a:round/>
              <a:headEnd/>
              <a:tailEnd type="triangle" w="sm" len="med"/>
            </a:ln>
            <a:extLst>
              <a:ext uri="{909E8E84-426E-40DD-AFC4-6F175D3DCCD1}">
                <a14:hiddenFill xmlns:a14="http://schemas.microsoft.com/office/drawing/2010/main">
                  <a:noFill/>
                </a14:hiddenFill>
              </a:ext>
            </a:extLst>
          </p:spPr>
          <p:txBody>
            <a:bodyPr/>
            <a:lstStyle/>
            <a:p>
              <a:endParaRPr lang="en-US"/>
            </a:p>
          </p:txBody>
        </p:sp>
        <p:sp>
          <p:nvSpPr>
            <p:cNvPr id="134167" name="Text Box 16"/>
            <p:cNvSpPr txBox="1">
              <a:spLocks noChangeArrowheads="1"/>
            </p:cNvSpPr>
            <p:nvPr/>
          </p:nvSpPr>
          <p:spPr bwMode="auto">
            <a:xfrm rot="-5400000">
              <a:off x="633" y="2485"/>
              <a:ext cx="167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000"/>
                <a:t>fluorescence (log scale)</a:t>
              </a:r>
            </a:p>
          </p:txBody>
        </p:sp>
        <p:sp>
          <p:nvSpPr>
            <p:cNvPr id="134168" name="Text Box 17"/>
            <p:cNvSpPr txBox="1">
              <a:spLocks noChangeArrowheads="1"/>
            </p:cNvSpPr>
            <p:nvPr/>
          </p:nvSpPr>
          <p:spPr bwMode="auto">
            <a:xfrm>
              <a:off x="2883" y="4097"/>
              <a:ext cx="15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PCR cycle number</a:t>
              </a:r>
            </a:p>
          </p:txBody>
        </p:sp>
        <p:sp>
          <p:nvSpPr>
            <p:cNvPr id="134169" name="Text Box 18"/>
            <p:cNvSpPr txBox="1">
              <a:spLocks noChangeArrowheads="1"/>
            </p:cNvSpPr>
            <p:nvPr/>
          </p:nvSpPr>
          <p:spPr bwMode="auto">
            <a:xfrm>
              <a:off x="3188" y="38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20</a:t>
              </a:r>
            </a:p>
          </p:txBody>
        </p:sp>
        <p:sp>
          <p:nvSpPr>
            <p:cNvPr id="134170" name="Text Box 19"/>
            <p:cNvSpPr txBox="1">
              <a:spLocks noChangeArrowheads="1"/>
            </p:cNvSpPr>
            <p:nvPr/>
          </p:nvSpPr>
          <p:spPr bwMode="auto">
            <a:xfrm>
              <a:off x="4237" y="38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30</a:t>
              </a:r>
            </a:p>
          </p:txBody>
        </p:sp>
        <p:sp>
          <p:nvSpPr>
            <p:cNvPr id="134171" name="Text Box 20"/>
            <p:cNvSpPr txBox="1">
              <a:spLocks noChangeArrowheads="1"/>
            </p:cNvSpPr>
            <p:nvPr/>
          </p:nvSpPr>
          <p:spPr bwMode="auto">
            <a:xfrm>
              <a:off x="2228" y="38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10</a:t>
              </a:r>
            </a:p>
          </p:txBody>
        </p:sp>
        <p:sp>
          <p:nvSpPr>
            <p:cNvPr id="134172" name="Text Box 21"/>
            <p:cNvSpPr txBox="1">
              <a:spLocks noChangeArrowheads="1"/>
            </p:cNvSpPr>
            <p:nvPr/>
          </p:nvSpPr>
          <p:spPr bwMode="auto">
            <a:xfrm>
              <a:off x="1109" y="38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0</a:t>
              </a:r>
            </a:p>
          </p:txBody>
        </p:sp>
      </p:grpSp>
      <p:sp>
        <p:nvSpPr>
          <p:cNvPr id="134149" name="Text Box 22"/>
          <p:cNvSpPr txBox="1">
            <a:spLocks noChangeArrowheads="1"/>
          </p:cNvSpPr>
          <p:nvPr/>
        </p:nvSpPr>
        <p:spPr bwMode="auto">
          <a:xfrm>
            <a:off x="1524000" y="1447800"/>
            <a:ext cx="990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000" b="1"/>
              <a:t>RNA from culture</a:t>
            </a:r>
          </a:p>
        </p:txBody>
      </p:sp>
      <p:sp>
        <p:nvSpPr>
          <p:cNvPr id="134150" name="Line 23"/>
          <p:cNvSpPr>
            <a:spLocks noChangeShapeType="1"/>
          </p:cNvSpPr>
          <p:nvPr/>
        </p:nvSpPr>
        <p:spPr bwMode="auto">
          <a:xfrm>
            <a:off x="2514600" y="1600200"/>
            <a:ext cx="1066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4151" name="Text Box 24"/>
          <p:cNvSpPr txBox="1">
            <a:spLocks noChangeArrowheads="1"/>
          </p:cNvSpPr>
          <p:nvPr/>
        </p:nvSpPr>
        <p:spPr bwMode="auto">
          <a:xfrm>
            <a:off x="3657600" y="1447801"/>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000" b="1"/>
              <a:t>cDNA</a:t>
            </a:r>
          </a:p>
        </p:txBody>
      </p:sp>
      <p:sp>
        <p:nvSpPr>
          <p:cNvPr id="134152" name="Line 25"/>
          <p:cNvSpPr>
            <a:spLocks noChangeShapeType="1"/>
          </p:cNvSpPr>
          <p:nvPr/>
        </p:nvSpPr>
        <p:spPr bwMode="auto">
          <a:xfrm>
            <a:off x="4572000" y="16764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4153" name="Text Box 26"/>
          <p:cNvSpPr txBox="1">
            <a:spLocks noChangeArrowheads="1"/>
          </p:cNvSpPr>
          <p:nvPr/>
        </p:nvSpPr>
        <p:spPr bwMode="auto">
          <a:xfrm>
            <a:off x="5013326" y="1385889"/>
            <a:ext cx="849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t>qPCR</a:t>
            </a:r>
          </a:p>
        </p:txBody>
      </p:sp>
      <p:sp>
        <p:nvSpPr>
          <p:cNvPr id="134154" name="Text Box 27"/>
          <p:cNvSpPr txBox="1">
            <a:spLocks noChangeArrowheads="1"/>
          </p:cNvSpPr>
          <p:nvPr/>
        </p:nvSpPr>
        <p:spPr bwMode="auto">
          <a:xfrm>
            <a:off x="2286000" y="1600201"/>
            <a:ext cx="16764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000" b="1"/>
              <a:t>Reverse Transciption</a:t>
            </a:r>
          </a:p>
          <a:p>
            <a:pPr algn="ctr">
              <a:spcBef>
                <a:spcPct val="50000"/>
              </a:spcBef>
              <a:buFontTx/>
              <a:buNone/>
            </a:pPr>
            <a:r>
              <a:rPr lang="en-US" altLang="en-US" sz="2000" b="1"/>
              <a:t>(RT)</a:t>
            </a:r>
          </a:p>
        </p:txBody>
      </p:sp>
      <p:sp>
        <p:nvSpPr>
          <p:cNvPr id="134155" name="Text Box 28"/>
          <p:cNvSpPr txBox="1">
            <a:spLocks noChangeArrowheads="1"/>
          </p:cNvSpPr>
          <p:nvPr/>
        </p:nvSpPr>
        <p:spPr bwMode="auto">
          <a:xfrm>
            <a:off x="1828800" y="3505200"/>
            <a:ext cx="1377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3600" b="1">
                <a:solidFill>
                  <a:schemeClr val="accent2"/>
                </a:solidFill>
              </a:rPr>
              <a:t>qPCR</a:t>
            </a:r>
          </a:p>
        </p:txBody>
      </p:sp>
    </p:spTree>
    <p:extLst>
      <p:ext uri="{BB962C8B-B14F-4D97-AF65-F5344CB8AC3E}">
        <p14:creationId xmlns:p14="http://schemas.microsoft.com/office/powerpoint/2010/main" val="267668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981201" y="274638"/>
            <a:ext cx="8474075" cy="1143000"/>
          </a:xfrm>
        </p:spPr>
        <p:txBody>
          <a:bodyPr/>
          <a:lstStyle/>
          <a:p>
            <a:r>
              <a:rPr lang="en-US" altLang="en-US" sz="4000"/>
              <a:t>Nucleic Acid Detection Techniques: </a:t>
            </a:r>
            <a:r>
              <a:rPr lang="en-US" altLang="en-US" sz="3200"/>
              <a:t>Hybridization is key to </a:t>
            </a:r>
            <a:r>
              <a:rPr lang="en-US" altLang="en-US" sz="3200" u="sng"/>
              <a:t>specificity</a:t>
            </a:r>
            <a:r>
              <a:rPr lang="en-US" altLang="en-US" sz="3200"/>
              <a:t> of assays</a:t>
            </a:r>
          </a:p>
        </p:txBody>
      </p:sp>
      <p:graphicFrame>
        <p:nvGraphicFramePr>
          <p:cNvPr id="76803" name="Group 3"/>
          <p:cNvGraphicFramePr>
            <a:graphicFrameLocks noGrp="1"/>
          </p:cNvGraphicFramePr>
          <p:nvPr>
            <p:ph idx="1"/>
          </p:nvPr>
        </p:nvGraphicFramePr>
        <p:xfrm>
          <a:off x="1981200" y="1600201"/>
          <a:ext cx="8229600" cy="5045181"/>
        </p:xfrm>
        <a:graphic>
          <a:graphicData uri="http://schemas.openxmlformats.org/drawingml/2006/table">
            <a:tbl>
              <a:tblPr/>
              <a:tblGrid>
                <a:gridCol w="2743200"/>
                <a:gridCol w="2743200"/>
                <a:gridCol w="2743200"/>
              </a:tblGrid>
              <a:tr h="82289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Technique</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Target</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Hybridization occurs between</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118864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PCR (including TRFLP &amp; clone libraries)</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DNA</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Primers:DNA</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9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qPCR (</a:t>
                      </a:r>
                      <a:r>
                        <a:rPr kumimoji="0" lang="en-US" sz="2400" b="0" i="0" u="none" strike="noStrike" cap="none" normalizeH="0" baseline="0" dirty="0" err="1" smtClean="0">
                          <a:ln>
                            <a:noFill/>
                          </a:ln>
                          <a:solidFill>
                            <a:schemeClr val="tx1"/>
                          </a:solidFill>
                          <a:effectLst/>
                          <a:latin typeface="Times New Roman" pitchFamily="18" charset="0"/>
                        </a:rPr>
                        <a:t>RTqPCR</a:t>
                      </a:r>
                      <a:r>
                        <a:rPr kumimoji="0" lang="en-US" sz="2400" b="0" i="0" u="none" strike="noStrike" cap="none" normalizeH="0" baseline="0" dirty="0" smtClean="0">
                          <a:ln>
                            <a:noFill/>
                          </a:ln>
                          <a:solidFill>
                            <a:schemeClr val="tx1"/>
                          </a:solidFill>
                          <a:effectLst/>
                          <a:latin typeface="Times New Roman" pitchFamily="18" charset="0"/>
                        </a:rPr>
                        <a:t>)</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DNA</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Primers:DNA &amp; Probe: DNA</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0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RTPCR</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RNA</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Primer:RNA</a:t>
                      </a:r>
                      <a:r>
                        <a:rPr kumimoji="0" lang="en-US" sz="2400" b="0" i="0" u="none" strike="noStrike" cap="none" normalizeH="0" baseline="0" dirty="0" smtClean="0">
                          <a:ln>
                            <a:noFill/>
                          </a:ln>
                          <a:solidFill>
                            <a:schemeClr val="tx1"/>
                          </a:solidFill>
                          <a:effectLst/>
                          <a:latin typeface="Times New Roman" pitchFamily="18" charset="0"/>
                        </a:rPr>
                        <a:t> </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493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FISH</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rRNA</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Fluor </a:t>
                      </a:r>
                      <a:r>
                        <a:rPr kumimoji="0" lang="en-US" sz="2400" b="0" i="0" u="none" strike="noStrike" cap="none" normalizeH="0" baseline="0" dirty="0" err="1" smtClean="0">
                          <a:ln>
                            <a:noFill/>
                          </a:ln>
                          <a:solidFill>
                            <a:schemeClr val="tx1"/>
                          </a:solidFill>
                          <a:effectLst/>
                          <a:latin typeface="Times New Roman" pitchFamily="18" charset="0"/>
                        </a:rPr>
                        <a:t>probe:rRNA</a:t>
                      </a:r>
                      <a:endParaRPr kumimoji="0" lang="en-US" sz="2400" b="0" i="0" u="none" strike="noStrike" cap="none" normalizeH="0" baseline="0" dirty="0" smtClean="0">
                        <a:ln>
                          <a:noFill/>
                        </a:ln>
                        <a:solidFill>
                          <a:schemeClr val="tx1"/>
                        </a:solidFill>
                        <a:effectLst/>
                        <a:latin typeface="Times New Roman" pitchFamily="18" charset="0"/>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89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Microarrays</a:t>
                      </a: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Fluor labeled cDNA </a:t>
                      </a: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Immobilized probe: cDNA</a:t>
                      </a: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897899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4"/>
          <p:cNvSpPr>
            <a:spLocks noGrp="1" noChangeArrowheads="1"/>
          </p:cNvSpPr>
          <p:nvPr>
            <p:ph type="title"/>
          </p:nvPr>
        </p:nvSpPr>
        <p:spPr>
          <a:xfrm>
            <a:off x="2209800" y="381000"/>
            <a:ext cx="7772400" cy="1143000"/>
          </a:xfrm>
        </p:spPr>
        <p:txBody>
          <a:bodyPr>
            <a:normAutofit fontScale="90000"/>
          </a:bodyPr>
          <a:lstStyle/>
          <a:p>
            <a:r>
              <a:rPr lang="en-US" altLang="en-US" sz="4000"/>
              <a:t>ELISA- Enzyme-Linked Immunofluorescence Specific Assay</a:t>
            </a:r>
            <a:br>
              <a:rPr lang="en-US" altLang="en-US" sz="4000"/>
            </a:br>
            <a:r>
              <a:rPr lang="en-US" altLang="en-US" sz="4000"/>
              <a:t>Example of Sandwich assay</a:t>
            </a:r>
          </a:p>
        </p:txBody>
      </p:sp>
      <p:pic>
        <p:nvPicPr>
          <p:cNvPr id="144387"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64815"/>
          <a:stretch>
            <a:fillRect/>
          </a:stretch>
        </p:blipFill>
        <p:spPr>
          <a:xfrm>
            <a:off x="8839200" y="2133600"/>
            <a:ext cx="1447800" cy="3810000"/>
          </a:xfrm>
        </p:spPr>
      </p:pic>
      <p:pic>
        <p:nvPicPr>
          <p:cNvPr id="144388" name="Picture 6"/>
          <p:cNvPicPr>
            <a:picLocks noChangeAspect="1" noChangeArrowheads="1"/>
          </p:cNvPicPr>
          <p:nvPr/>
        </p:nvPicPr>
        <p:blipFill>
          <a:blip r:embed="rId4">
            <a:extLst>
              <a:ext uri="{28A0092B-C50C-407E-A947-70E740481C1C}">
                <a14:useLocalDpi xmlns:a14="http://schemas.microsoft.com/office/drawing/2010/main" val="0"/>
              </a:ext>
            </a:extLst>
          </a:blip>
          <a:srcRect t="5054"/>
          <a:stretch>
            <a:fillRect/>
          </a:stretch>
        </p:blipFill>
        <p:spPr bwMode="auto">
          <a:xfrm>
            <a:off x="1905000" y="1981200"/>
            <a:ext cx="55626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9" name="Rectangle 7"/>
          <p:cNvSpPr>
            <a:spLocks noChangeArrowheads="1"/>
          </p:cNvSpPr>
          <p:nvPr/>
        </p:nvSpPr>
        <p:spPr bwMode="auto">
          <a:xfrm>
            <a:off x="2563813" y="6548439"/>
            <a:ext cx="41640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200"/>
              <a:t>http://microvet.arizona.edu/Courses/MIC419/ToolBox/elisa.html</a:t>
            </a:r>
          </a:p>
        </p:txBody>
      </p:sp>
    </p:spTree>
    <p:extLst>
      <p:ext uri="{BB962C8B-B14F-4D97-AF65-F5344CB8AC3E}">
        <p14:creationId xmlns:p14="http://schemas.microsoft.com/office/powerpoint/2010/main" val="4254227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09600"/>
            <a:ext cx="9144000" cy="1143000"/>
          </a:xfrm>
        </p:spPr>
        <p:txBody>
          <a:bodyPr>
            <a:normAutofit fontScale="90000"/>
          </a:bodyPr>
          <a:lstStyle/>
          <a:p>
            <a:pPr>
              <a:defRPr/>
            </a:pPr>
            <a:r>
              <a:rPr lang="en-US" b="1" dirty="0" smtClean="0">
                <a:solidFill>
                  <a:srgbClr val="FF0000"/>
                </a:solidFill>
              </a:rPr>
              <a:t>Mass spectrometry: </a:t>
            </a:r>
            <a:r>
              <a:rPr lang="en-US" dirty="0" smtClean="0"/>
              <a:t>analytical chemistry technique that measures mass-to-charge ratio of gas-phase ions</a:t>
            </a:r>
            <a:br>
              <a:rPr lang="en-US" dirty="0" smtClean="0"/>
            </a:br>
            <a:endParaRPr lang="en-US" dirty="0"/>
          </a:p>
        </p:txBody>
      </p:sp>
      <p:pic>
        <p:nvPicPr>
          <p:cNvPr id="1464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000"/>
            <a:ext cx="49276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6" name="TextBox 4"/>
          <p:cNvSpPr txBox="1">
            <a:spLocks noChangeArrowheads="1"/>
          </p:cNvSpPr>
          <p:nvPr/>
        </p:nvSpPr>
        <p:spPr bwMode="auto">
          <a:xfrm>
            <a:off x="6172200" y="2162176"/>
            <a:ext cx="44958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3000">
                <a:solidFill>
                  <a:srgbClr val="0000FF"/>
                </a:solidFill>
              </a:rPr>
              <a:t>Proteomic analysis on bacterial “proteomes” requires a sequenced genome—identify proteins based on specific peptides based on genome annotation</a:t>
            </a:r>
          </a:p>
        </p:txBody>
      </p:sp>
    </p:spTree>
    <p:extLst>
      <p:ext uri="{BB962C8B-B14F-4D97-AF65-F5344CB8AC3E}">
        <p14:creationId xmlns:p14="http://schemas.microsoft.com/office/powerpoint/2010/main" val="31414245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3962400" cy="1646238"/>
          </a:xfrm>
        </p:spPr>
        <p:txBody>
          <a:bodyPr rtlCol="0">
            <a:normAutofit fontScale="90000"/>
          </a:bodyPr>
          <a:lstStyle/>
          <a:p>
            <a:pPr>
              <a:defRPr/>
            </a:pPr>
            <a:r>
              <a:rPr lang="en-US" dirty="0" smtClean="0"/>
              <a:t>Next Generation sequencing: “Illumina”</a:t>
            </a:r>
            <a:endParaRPr lang="en-US" dirty="0"/>
          </a:p>
        </p:txBody>
      </p:sp>
      <p:pic>
        <p:nvPicPr>
          <p:cNvPr id="175107" name="Picture 2" descr="http://s3.amazonaws.com/bitesizebio/content/uploads/2012/08/fig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81600" y="412750"/>
            <a:ext cx="4972050" cy="6026150"/>
          </a:xfrm>
          <a:noFill/>
        </p:spPr>
      </p:pic>
      <p:sp>
        <p:nvSpPr>
          <p:cNvPr id="4" name="TextBox 3"/>
          <p:cNvSpPr txBox="1"/>
          <p:nvPr/>
        </p:nvSpPr>
        <p:spPr>
          <a:xfrm>
            <a:off x="1676400" y="3521076"/>
            <a:ext cx="4114800" cy="3294063"/>
          </a:xfrm>
          <a:prstGeom prst="rect">
            <a:avLst/>
          </a:prstGeom>
          <a:noFill/>
        </p:spPr>
        <p:txBody>
          <a:bodyPr>
            <a:spAutoFit/>
          </a:bodyPr>
          <a:lstStyle/>
          <a:p>
            <a:pPr defTabSz="457200">
              <a:defRPr/>
            </a:pPr>
            <a:r>
              <a:rPr lang="en-US" sz="1600" dirty="0">
                <a:solidFill>
                  <a:prstClr val="black"/>
                </a:solidFill>
                <a:latin typeface="Calibri"/>
              </a:rPr>
              <a:t>Millions of individual amplicons sequenced and results can be used to:</a:t>
            </a:r>
          </a:p>
          <a:p>
            <a:pPr marL="285750" indent="-285750" defTabSz="457200">
              <a:buFontTx/>
              <a:buChar char="-"/>
              <a:defRPr/>
            </a:pPr>
            <a:r>
              <a:rPr lang="en-US" sz="1600" dirty="0">
                <a:solidFill>
                  <a:prstClr val="black"/>
                </a:solidFill>
                <a:latin typeface="Calibri"/>
              </a:rPr>
              <a:t>Determine community composition (</a:t>
            </a:r>
            <a:r>
              <a:rPr lang="en-US" sz="1600" dirty="0" err="1">
                <a:solidFill>
                  <a:prstClr val="black"/>
                </a:solidFill>
                <a:latin typeface="Calibri"/>
              </a:rPr>
              <a:t>eg</a:t>
            </a:r>
            <a:r>
              <a:rPr lang="en-US" sz="1600" dirty="0">
                <a:solidFill>
                  <a:prstClr val="black"/>
                </a:solidFill>
                <a:latin typeface="Calibri"/>
              </a:rPr>
              <a:t>. 16s </a:t>
            </a:r>
            <a:r>
              <a:rPr lang="en-US" sz="1600" dirty="0" err="1">
                <a:solidFill>
                  <a:prstClr val="black"/>
                </a:solidFill>
                <a:latin typeface="Calibri"/>
              </a:rPr>
              <a:t>rRNA</a:t>
            </a:r>
            <a:r>
              <a:rPr lang="en-US" sz="1600" dirty="0">
                <a:solidFill>
                  <a:prstClr val="black"/>
                </a:solidFill>
                <a:latin typeface="Calibri"/>
              </a:rPr>
              <a:t> gene amplicons)</a:t>
            </a:r>
          </a:p>
          <a:p>
            <a:pPr marL="285750" indent="-285750" defTabSz="457200">
              <a:buFontTx/>
              <a:buChar char="-"/>
              <a:defRPr/>
            </a:pPr>
            <a:r>
              <a:rPr lang="en-US" sz="1600" dirty="0">
                <a:solidFill>
                  <a:prstClr val="black"/>
                </a:solidFill>
                <a:latin typeface="Calibri"/>
              </a:rPr>
              <a:t>Assemble entire </a:t>
            </a:r>
            <a:r>
              <a:rPr lang="en-US" sz="1600" dirty="0" err="1">
                <a:solidFill>
                  <a:prstClr val="black"/>
                </a:solidFill>
                <a:latin typeface="Calibri"/>
              </a:rPr>
              <a:t>gneomes</a:t>
            </a:r>
            <a:r>
              <a:rPr lang="en-US" sz="1600" dirty="0">
                <a:solidFill>
                  <a:prstClr val="black"/>
                </a:solidFill>
                <a:latin typeface="Calibri"/>
              </a:rPr>
              <a:t> of novel microorganisms/communities</a:t>
            </a:r>
          </a:p>
          <a:p>
            <a:pPr marL="285750" indent="-285750" defTabSz="457200">
              <a:buFontTx/>
              <a:buChar char="-"/>
              <a:defRPr/>
            </a:pPr>
            <a:endParaRPr lang="en-US" sz="1600" dirty="0">
              <a:solidFill>
                <a:prstClr val="black"/>
              </a:solidFill>
              <a:latin typeface="Calibri"/>
            </a:endParaRPr>
          </a:p>
          <a:p>
            <a:pPr defTabSz="457200">
              <a:defRPr/>
            </a:pPr>
            <a:r>
              <a:rPr lang="en-US" sz="1600" dirty="0">
                <a:solidFill>
                  <a:prstClr val="black"/>
                </a:solidFill>
                <a:latin typeface="Calibri"/>
              </a:rPr>
              <a:t>YouTube videos:</a:t>
            </a:r>
          </a:p>
          <a:p>
            <a:pPr defTabSz="457200">
              <a:defRPr/>
            </a:pPr>
            <a:r>
              <a:rPr lang="en-US" sz="1600" dirty="0">
                <a:solidFill>
                  <a:prstClr val="black"/>
                </a:solidFill>
                <a:latin typeface="Calibri"/>
                <a:hlinkClick r:id="rId4"/>
              </a:rPr>
              <a:t>https://www.youtube.com/watch?v=tuD-ST5B3QA</a:t>
            </a:r>
            <a:endParaRPr lang="en-US" sz="1600" dirty="0">
              <a:solidFill>
                <a:prstClr val="black"/>
              </a:solidFill>
              <a:latin typeface="Calibri"/>
            </a:endParaRPr>
          </a:p>
          <a:p>
            <a:pPr defTabSz="457200">
              <a:defRPr/>
            </a:pPr>
            <a:endParaRPr lang="en-US" sz="1600" dirty="0">
              <a:solidFill>
                <a:prstClr val="black"/>
              </a:solidFill>
              <a:latin typeface="Calibri"/>
            </a:endParaRPr>
          </a:p>
          <a:p>
            <a:pPr defTabSz="457200">
              <a:defRPr/>
            </a:pPr>
            <a:r>
              <a:rPr lang="en-US" sz="1600" dirty="0">
                <a:solidFill>
                  <a:prstClr val="black"/>
                </a:solidFill>
                <a:latin typeface="Calibri"/>
                <a:hlinkClick r:id="rId5"/>
              </a:rPr>
              <a:t>https://www.youtube.com/watch?v=-7GK1HXwCtE</a:t>
            </a:r>
            <a:endParaRPr lang="en-US" sz="1600" dirty="0">
              <a:solidFill>
                <a:prstClr val="black"/>
              </a:solidFill>
              <a:latin typeface="Calibri"/>
            </a:endParaRPr>
          </a:p>
        </p:txBody>
      </p:sp>
      <p:sp>
        <p:nvSpPr>
          <p:cNvPr id="175109" name="TextBox 2"/>
          <p:cNvSpPr txBox="1">
            <a:spLocks noChangeArrowheads="1"/>
          </p:cNvSpPr>
          <p:nvPr/>
        </p:nvSpPr>
        <p:spPr bwMode="auto">
          <a:xfrm>
            <a:off x="4133850" y="2049463"/>
            <a:ext cx="121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Amplicons from PCR </a:t>
            </a:r>
          </a:p>
        </p:txBody>
      </p:sp>
      <p:cxnSp>
        <p:nvCxnSpPr>
          <p:cNvPr id="6" name="Straight Arrow Connector 5"/>
          <p:cNvCxnSpPr/>
          <p:nvPr/>
        </p:nvCxnSpPr>
        <p:spPr>
          <a:xfrm>
            <a:off x="4191000" y="2622550"/>
            <a:ext cx="990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5111" name="Picture 2" descr="http://s3.amazonaws.com/bitesizebio/content/uploads/2012/08/figure1.png"/>
          <p:cNvPicPr>
            <a:picLocks noChangeAspect="1" noChangeArrowheads="1"/>
          </p:cNvPicPr>
          <p:nvPr/>
        </p:nvPicPr>
        <p:blipFill>
          <a:blip r:embed="rId3">
            <a:extLst>
              <a:ext uri="{28A0092B-C50C-407E-A947-70E740481C1C}">
                <a14:useLocalDpi xmlns:a14="http://schemas.microsoft.com/office/drawing/2010/main" val="0"/>
              </a:ext>
            </a:extLst>
          </a:blip>
          <a:srcRect r="52487" b="92786"/>
          <a:stretch>
            <a:fillRect/>
          </a:stretch>
        </p:blipFill>
        <p:spPr bwMode="auto">
          <a:xfrm>
            <a:off x="1676401" y="2438401"/>
            <a:ext cx="160972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a:off x="3352800" y="2581275"/>
            <a:ext cx="361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5113" name="TextBox 9"/>
          <p:cNvSpPr txBox="1">
            <a:spLocks noChangeArrowheads="1"/>
          </p:cNvSpPr>
          <p:nvPr/>
        </p:nvSpPr>
        <p:spPr bwMode="auto">
          <a:xfrm>
            <a:off x="3681413" y="2395539"/>
            <a:ext cx="552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rPr>
              <a:t>PCR</a:t>
            </a:r>
          </a:p>
        </p:txBody>
      </p:sp>
      <p:pic>
        <p:nvPicPr>
          <p:cNvPr id="175114" name="Picture 2" descr="http://s3.amazonaws.com/bitesizebio/content/uploads/2012/08/figure1.png"/>
          <p:cNvPicPr>
            <a:picLocks noChangeAspect="1" noChangeArrowheads="1"/>
          </p:cNvPicPr>
          <p:nvPr/>
        </p:nvPicPr>
        <p:blipFill>
          <a:blip r:embed="rId3">
            <a:extLst>
              <a:ext uri="{28A0092B-C50C-407E-A947-70E740481C1C}">
                <a14:useLocalDpi xmlns:a14="http://schemas.microsoft.com/office/drawing/2010/main" val="0"/>
              </a:ext>
            </a:extLst>
          </a:blip>
          <a:srcRect r="52487" b="92786"/>
          <a:stretch>
            <a:fillRect/>
          </a:stretch>
        </p:blipFill>
        <p:spPr bwMode="auto">
          <a:xfrm>
            <a:off x="2124076" y="2790826"/>
            <a:ext cx="1609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15" name="Picture 2" descr="http://s3.amazonaws.com/bitesizebio/content/uploads/2012/08/figure1.png"/>
          <p:cNvPicPr>
            <a:picLocks noChangeAspect="1" noChangeArrowheads="1"/>
          </p:cNvPicPr>
          <p:nvPr/>
        </p:nvPicPr>
        <p:blipFill>
          <a:blip r:embed="rId3">
            <a:extLst>
              <a:ext uri="{28A0092B-C50C-407E-A947-70E740481C1C}">
                <a14:useLocalDpi xmlns:a14="http://schemas.microsoft.com/office/drawing/2010/main" val="0"/>
              </a:ext>
            </a:extLst>
          </a:blip>
          <a:srcRect r="52487" b="92786"/>
          <a:stretch>
            <a:fillRect/>
          </a:stretch>
        </p:blipFill>
        <p:spPr bwMode="auto">
          <a:xfrm>
            <a:off x="1828801" y="3055938"/>
            <a:ext cx="160972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16" name="Picture 2" descr="http://s3.amazonaws.com/bitesizebio/content/uploads/2012/08/figure1.png"/>
          <p:cNvPicPr>
            <a:picLocks noChangeAspect="1" noChangeArrowheads="1"/>
          </p:cNvPicPr>
          <p:nvPr/>
        </p:nvPicPr>
        <p:blipFill>
          <a:blip r:embed="rId3">
            <a:extLst>
              <a:ext uri="{28A0092B-C50C-407E-A947-70E740481C1C}">
                <a14:useLocalDpi xmlns:a14="http://schemas.microsoft.com/office/drawing/2010/main" val="0"/>
              </a:ext>
            </a:extLst>
          </a:blip>
          <a:srcRect r="52487" b="92786"/>
          <a:stretch>
            <a:fillRect/>
          </a:stretch>
        </p:blipFill>
        <p:spPr bwMode="auto">
          <a:xfrm>
            <a:off x="1714501" y="1943101"/>
            <a:ext cx="16097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3286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a:xfrm>
            <a:off x="1792288" y="152400"/>
            <a:ext cx="8686800" cy="1189038"/>
          </a:xfrm>
        </p:spPr>
        <p:txBody>
          <a:bodyPr/>
          <a:lstStyle/>
          <a:p>
            <a:pPr eaLnBrk="1" hangingPunct="1"/>
            <a:r>
              <a:rPr lang="en-US" altLang="en-US" sz="3600"/>
              <a:t>Common uses of “Next Gen” sequencing data</a:t>
            </a:r>
          </a:p>
        </p:txBody>
      </p:sp>
      <p:sp>
        <p:nvSpPr>
          <p:cNvPr id="3" name="Content Placeholder 2"/>
          <p:cNvSpPr>
            <a:spLocks noGrp="1"/>
          </p:cNvSpPr>
          <p:nvPr>
            <p:ph idx="1"/>
          </p:nvPr>
        </p:nvSpPr>
        <p:spPr>
          <a:xfrm>
            <a:off x="1851026" y="1143001"/>
            <a:ext cx="9274175" cy="3236913"/>
          </a:xfrm>
        </p:spPr>
        <p:txBody>
          <a:bodyPr rtlCol="0">
            <a:normAutofit/>
          </a:bodyPr>
          <a:lstStyle/>
          <a:p>
            <a:pPr>
              <a:buFont typeface="Arial"/>
              <a:buChar char="•"/>
              <a:defRPr/>
            </a:pPr>
            <a:r>
              <a:rPr lang="en-US" dirty="0" smtClean="0"/>
              <a:t>Community analysis (“who” is in a community? “who” is active)</a:t>
            </a:r>
          </a:p>
          <a:p>
            <a:pPr lvl="1">
              <a:buFont typeface="Arial"/>
              <a:buChar char="–"/>
              <a:defRPr/>
            </a:pPr>
            <a:r>
              <a:rPr lang="en-US" dirty="0" err="1" smtClean="0"/>
              <a:t>Amplicon</a:t>
            </a:r>
            <a:r>
              <a:rPr lang="en-US" dirty="0" smtClean="0"/>
              <a:t> analysis (like 16 S </a:t>
            </a:r>
            <a:r>
              <a:rPr lang="en-US" dirty="0" err="1" smtClean="0"/>
              <a:t>rRNA</a:t>
            </a:r>
            <a:r>
              <a:rPr lang="en-US" dirty="0" smtClean="0"/>
              <a:t> </a:t>
            </a:r>
            <a:r>
              <a:rPr lang="en-US" dirty="0" err="1" smtClean="0"/>
              <a:t>amplicon</a:t>
            </a:r>
            <a:r>
              <a:rPr lang="en-US" dirty="0" smtClean="0"/>
              <a:t> surveying)</a:t>
            </a:r>
          </a:p>
          <a:p>
            <a:pPr>
              <a:buFont typeface="Arial"/>
              <a:buChar char="•"/>
              <a:defRPr/>
            </a:pPr>
            <a:r>
              <a:rPr lang="en-US" dirty="0" smtClean="0"/>
              <a:t>Assembly of longer lengths of DNA sequence (e.g. Genome sequence)</a:t>
            </a:r>
          </a:p>
          <a:p>
            <a:pPr>
              <a:buFont typeface="Arial"/>
              <a:buChar char="•"/>
              <a:defRPr/>
            </a:pPr>
            <a:endParaRPr lang="en-US" dirty="0"/>
          </a:p>
          <a:p>
            <a:pPr>
              <a:buFont typeface="Arial"/>
              <a:buChar char="•"/>
              <a:defRPr/>
            </a:pPr>
            <a:r>
              <a:rPr lang="en-US" dirty="0" smtClean="0"/>
              <a:t>EXERCISE with pipe segments</a:t>
            </a:r>
            <a:endParaRPr lang="en-US" dirty="0"/>
          </a:p>
        </p:txBody>
      </p:sp>
    </p:spTree>
    <p:extLst>
      <p:ext uri="{BB962C8B-B14F-4D97-AF65-F5344CB8AC3E}">
        <p14:creationId xmlns:p14="http://schemas.microsoft.com/office/powerpoint/2010/main" val="38561242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97691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2709863" y="-319088"/>
            <a:ext cx="6711950" cy="7177088"/>
            <a:chOff x="0" y="50"/>
            <a:chExt cx="3750" cy="4153"/>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b="13730"/>
            <a:stretch>
              <a:fillRect/>
            </a:stretch>
          </p:blipFill>
          <p:spPr bwMode="auto">
            <a:xfrm>
              <a:off x="71" y="50"/>
              <a:ext cx="3595" cy="4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Rectangle 4"/>
            <p:cNvSpPr>
              <a:spLocks noChangeArrowheads="1"/>
            </p:cNvSpPr>
            <p:nvPr/>
          </p:nvSpPr>
          <p:spPr bwMode="auto">
            <a:xfrm>
              <a:off x="0" y="1360"/>
              <a:ext cx="375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605" name="Rectangle 5"/>
            <p:cNvSpPr>
              <a:spLocks noChangeArrowheads="1"/>
            </p:cNvSpPr>
            <p:nvPr/>
          </p:nvSpPr>
          <p:spPr bwMode="auto">
            <a:xfrm>
              <a:off x="0" y="3613"/>
              <a:ext cx="3750" cy="29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42540302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ltLang="en-US" smtClean="0"/>
              <a:t>Molecular tools for Profiling of cultures/communities</a:t>
            </a:r>
          </a:p>
        </p:txBody>
      </p:sp>
      <p:sp>
        <p:nvSpPr>
          <p:cNvPr id="150531" name="Content Placeholder 2"/>
          <p:cNvSpPr>
            <a:spLocks noGrp="1"/>
          </p:cNvSpPr>
          <p:nvPr>
            <p:ph idx="1"/>
          </p:nvPr>
        </p:nvSpPr>
        <p:spPr/>
        <p:txBody>
          <a:bodyPr/>
          <a:lstStyle/>
          <a:p>
            <a:r>
              <a:rPr lang="en-US" altLang="en-US" smtClean="0"/>
              <a:t>Methods include:</a:t>
            </a:r>
          </a:p>
          <a:p>
            <a:pPr lvl="1"/>
            <a:r>
              <a:rPr lang="en-US" altLang="en-US" smtClean="0"/>
              <a:t>DGGE Denaturing Gradient Gel Electrophoresis</a:t>
            </a:r>
          </a:p>
          <a:p>
            <a:pPr lvl="1"/>
            <a:r>
              <a:rPr lang="en-US" altLang="en-US" smtClean="0"/>
              <a:t>TRFLP: terminal fragment length polymorphism analysis.</a:t>
            </a:r>
          </a:p>
          <a:p>
            <a:pPr lvl="1"/>
            <a:r>
              <a:rPr lang="en-US" altLang="en-US" smtClean="0"/>
              <a:t>Amplicon analysis by high throughput sequencing</a:t>
            </a:r>
          </a:p>
        </p:txBody>
      </p:sp>
    </p:spTree>
    <p:extLst>
      <p:ext uri="{BB962C8B-B14F-4D97-AF65-F5344CB8AC3E}">
        <p14:creationId xmlns:p14="http://schemas.microsoft.com/office/powerpoint/2010/main" val="13446194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a:xfrm>
            <a:off x="1447800" y="609600"/>
            <a:ext cx="8534400" cy="1143000"/>
          </a:xfrm>
        </p:spPr>
        <p:txBody>
          <a:bodyPr>
            <a:normAutofit fontScale="90000"/>
          </a:bodyPr>
          <a:lstStyle/>
          <a:p>
            <a:r>
              <a:rPr lang="en-US" altLang="en-US" smtClean="0"/>
              <a:t>Recall that the 16S rRNA gene has conserved and variable regions</a:t>
            </a:r>
          </a:p>
        </p:txBody>
      </p:sp>
      <p:sp>
        <p:nvSpPr>
          <p:cNvPr id="151555" name="Content Placeholder 2"/>
          <p:cNvSpPr>
            <a:spLocks noGrp="1"/>
          </p:cNvSpPr>
          <p:nvPr>
            <p:ph idx="1"/>
          </p:nvPr>
        </p:nvSpPr>
        <p:spPr/>
        <p:txBody>
          <a:bodyPr/>
          <a:lstStyle/>
          <a:p>
            <a:endParaRPr lang="en-US" altLang="en-US" smtClean="0"/>
          </a:p>
        </p:txBody>
      </p:sp>
      <p:pic>
        <p:nvPicPr>
          <p:cNvPr id="151556" name="Picture 5"/>
          <p:cNvPicPr>
            <a:picLocks noChangeAspect="1"/>
          </p:cNvPicPr>
          <p:nvPr/>
        </p:nvPicPr>
        <p:blipFill>
          <a:blip r:embed="rId2">
            <a:extLst>
              <a:ext uri="{28A0092B-C50C-407E-A947-70E740481C1C}">
                <a14:useLocalDpi xmlns:a14="http://schemas.microsoft.com/office/drawing/2010/main" val="0"/>
              </a:ext>
            </a:extLst>
          </a:blip>
          <a:srcRect l="25833" t="22040" r="23334" b="9612"/>
          <a:stretch>
            <a:fillRect/>
          </a:stretch>
        </p:blipFill>
        <p:spPr bwMode="auto">
          <a:xfrm>
            <a:off x="2438400" y="1752601"/>
            <a:ext cx="6553200"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9308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a:xfrm>
            <a:off x="1600200" y="-7938"/>
            <a:ext cx="8915400" cy="1143001"/>
          </a:xfrm>
        </p:spPr>
        <p:txBody>
          <a:bodyPr>
            <a:normAutofit fontScale="90000"/>
          </a:bodyPr>
          <a:lstStyle/>
          <a:p>
            <a:r>
              <a:rPr lang="en-US" altLang="en-US" smtClean="0"/>
              <a:t>High Throughput 16S rRNA gene Amplicon sequencing</a:t>
            </a:r>
          </a:p>
        </p:txBody>
      </p:sp>
      <p:sp>
        <p:nvSpPr>
          <p:cNvPr id="152579" name="Content Placeholder 2"/>
          <p:cNvSpPr>
            <a:spLocks noGrp="1"/>
          </p:cNvSpPr>
          <p:nvPr>
            <p:ph idx="1"/>
          </p:nvPr>
        </p:nvSpPr>
        <p:spPr/>
        <p:txBody>
          <a:bodyPr/>
          <a:lstStyle/>
          <a:p>
            <a:endParaRPr lang="en-US" altLang="en-US" dirty="0" smtClean="0"/>
          </a:p>
        </p:txBody>
      </p:sp>
      <p:pic>
        <p:nvPicPr>
          <p:cNvPr id="152580" name="Picture 3"/>
          <p:cNvPicPr>
            <a:picLocks noChangeAspect="1"/>
          </p:cNvPicPr>
          <p:nvPr/>
        </p:nvPicPr>
        <p:blipFill>
          <a:blip r:embed="rId2">
            <a:extLst>
              <a:ext uri="{28A0092B-C50C-407E-A947-70E740481C1C}">
                <a14:useLocalDpi xmlns:a14="http://schemas.microsoft.com/office/drawing/2010/main" val="0"/>
              </a:ext>
            </a:extLst>
          </a:blip>
          <a:srcRect l="26497" t="21152" r="23930" b="10860"/>
          <a:stretch>
            <a:fillRect/>
          </a:stretch>
        </p:blipFill>
        <p:spPr bwMode="auto">
          <a:xfrm>
            <a:off x="2057400" y="1112839"/>
            <a:ext cx="7543800" cy="58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3056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84374" y="0"/>
            <a:ext cx="9023251" cy="6858000"/>
          </a:xfrm>
          <a:prstGeom prst="rect">
            <a:avLst/>
          </a:prstGeom>
        </p:spPr>
      </p:pic>
    </p:spTree>
    <p:extLst>
      <p:ext uri="{BB962C8B-B14F-4D97-AF65-F5344CB8AC3E}">
        <p14:creationId xmlns:p14="http://schemas.microsoft.com/office/powerpoint/2010/main" val="15147439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2201863" y="381000"/>
            <a:ext cx="7772400" cy="1143000"/>
          </a:xfrm>
        </p:spPr>
        <p:txBody>
          <a:bodyPr>
            <a:normAutofit fontScale="90000"/>
          </a:bodyPr>
          <a:lstStyle/>
          <a:p>
            <a:r>
              <a:rPr lang="en-US" altLang="en-US" sz="3600"/>
              <a:t>Terminal Restriction Fragment Length Polymorphism (T-RFLP) Analysis: PCR with 16S rRNA primers</a:t>
            </a:r>
          </a:p>
        </p:txBody>
      </p:sp>
      <p:grpSp>
        <p:nvGrpSpPr>
          <p:cNvPr id="155651" name="Group 3"/>
          <p:cNvGrpSpPr>
            <a:grpSpLocks/>
          </p:cNvGrpSpPr>
          <p:nvPr/>
        </p:nvGrpSpPr>
        <p:grpSpPr bwMode="auto">
          <a:xfrm>
            <a:off x="4233864" y="2225676"/>
            <a:ext cx="3940175" cy="2955925"/>
            <a:chOff x="1920" y="1402"/>
            <a:chExt cx="2793" cy="1862"/>
          </a:xfrm>
        </p:grpSpPr>
        <p:sp>
          <p:nvSpPr>
            <p:cNvPr id="155683" name="Rectangle 4"/>
            <p:cNvSpPr>
              <a:spLocks noChangeArrowheads="1"/>
            </p:cNvSpPr>
            <p:nvPr/>
          </p:nvSpPr>
          <p:spPr bwMode="auto">
            <a:xfrm>
              <a:off x="2423" y="1402"/>
              <a:ext cx="2229" cy="10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1200"/>
            </a:p>
          </p:txBody>
        </p:sp>
        <p:sp>
          <p:nvSpPr>
            <p:cNvPr id="155684" name="Rectangle 5"/>
            <p:cNvSpPr>
              <a:spLocks noChangeArrowheads="1"/>
            </p:cNvSpPr>
            <p:nvPr/>
          </p:nvSpPr>
          <p:spPr bwMode="auto">
            <a:xfrm>
              <a:off x="3072" y="1851"/>
              <a:ext cx="1637" cy="108"/>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85" name="Rectangle 6"/>
            <p:cNvSpPr>
              <a:spLocks noChangeArrowheads="1"/>
            </p:cNvSpPr>
            <p:nvPr/>
          </p:nvSpPr>
          <p:spPr bwMode="auto">
            <a:xfrm>
              <a:off x="1920" y="2251"/>
              <a:ext cx="2784" cy="101"/>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86" name="Rectangle 7"/>
            <p:cNvSpPr>
              <a:spLocks noChangeArrowheads="1"/>
            </p:cNvSpPr>
            <p:nvPr/>
          </p:nvSpPr>
          <p:spPr bwMode="auto">
            <a:xfrm>
              <a:off x="3792" y="2683"/>
              <a:ext cx="898" cy="101"/>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87" name="Rectangle 8"/>
            <p:cNvSpPr>
              <a:spLocks noChangeArrowheads="1"/>
            </p:cNvSpPr>
            <p:nvPr/>
          </p:nvSpPr>
          <p:spPr bwMode="auto">
            <a:xfrm>
              <a:off x="3360" y="3151"/>
              <a:ext cx="1353" cy="11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nvGrpSpPr>
          <p:cNvPr id="155652" name="Group 9"/>
          <p:cNvGrpSpPr>
            <a:grpSpLocks/>
          </p:cNvGrpSpPr>
          <p:nvPr/>
        </p:nvGrpSpPr>
        <p:grpSpPr bwMode="auto">
          <a:xfrm>
            <a:off x="2065339" y="2085976"/>
            <a:ext cx="4810125" cy="4003675"/>
            <a:chOff x="384" y="1314"/>
            <a:chExt cx="3408" cy="2522"/>
          </a:xfrm>
        </p:grpSpPr>
        <p:grpSp>
          <p:nvGrpSpPr>
            <p:cNvPr id="155664" name="Group 10"/>
            <p:cNvGrpSpPr>
              <a:grpSpLocks/>
            </p:cNvGrpSpPr>
            <p:nvPr/>
          </p:nvGrpSpPr>
          <p:grpSpPr bwMode="auto">
            <a:xfrm>
              <a:off x="1302" y="3600"/>
              <a:ext cx="2163" cy="236"/>
              <a:chOff x="1092" y="3967"/>
              <a:chExt cx="2163" cy="236"/>
            </a:xfrm>
          </p:grpSpPr>
          <p:sp>
            <p:nvSpPr>
              <p:cNvPr id="155681" name="Oval 11"/>
              <p:cNvSpPr>
                <a:spLocks noChangeArrowheads="1"/>
              </p:cNvSpPr>
              <p:nvPr/>
            </p:nvSpPr>
            <p:spPr bwMode="auto">
              <a:xfrm>
                <a:off x="1092" y="3973"/>
                <a:ext cx="199" cy="23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82" name="Text Box 12"/>
              <p:cNvSpPr txBox="1">
                <a:spLocks noChangeArrowheads="1"/>
              </p:cNvSpPr>
              <p:nvPr/>
            </p:nvSpPr>
            <p:spPr bwMode="auto">
              <a:xfrm>
                <a:off x="1366" y="3967"/>
                <a:ext cx="18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i="1">
                    <a:latin typeface="Courier New" panose="02070309020205020404" pitchFamily="49" charset="0"/>
                  </a:rPr>
                  <a:t>Fluorescent primer</a:t>
                </a:r>
              </a:p>
            </p:txBody>
          </p:sp>
        </p:grpSp>
        <p:grpSp>
          <p:nvGrpSpPr>
            <p:cNvPr id="155665" name="Group 13"/>
            <p:cNvGrpSpPr>
              <a:grpSpLocks/>
            </p:cNvGrpSpPr>
            <p:nvPr/>
          </p:nvGrpSpPr>
          <p:grpSpPr bwMode="auto">
            <a:xfrm>
              <a:off x="384" y="1314"/>
              <a:ext cx="3408" cy="2028"/>
              <a:chOff x="384" y="1314"/>
              <a:chExt cx="3408" cy="2028"/>
            </a:xfrm>
          </p:grpSpPr>
          <p:sp>
            <p:nvSpPr>
              <p:cNvPr id="155666" name="Text Box 14"/>
              <p:cNvSpPr txBox="1">
                <a:spLocks noChangeArrowheads="1"/>
              </p:cNvSpPr>
              <p:nvPr/>
            </p:nvSpPr>
            <p:spPr bwMode="auto">
              <a:xfrm>
                <a:off x="384" y="1314"/>
                <a:ext cx="8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A</a:t>
                </a:r>
              </a:p>
            </p:txBody>
          </p:sp>
          <p:sp>
            <p:nvSpPr>
              <p:cNvPr id="155667" name="Text Box 15"/>
              <p:cNvSpPr txBox="1">
                <a:spLocks noChangeArrowheads="1"/>
              </p:cNvSpPr>
              <p:nvPr/>
            </p:nvSpPr>
            <p:spPr bwMode="auto">
              <a:xfrm>
                <a:off x="384" y="2184"/>
                <a:ext cx="8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C</a:t>
                </a:r>
              </a:p>
            </p:txBody>
          </p:sp>
          <p:sp>
            <p:nvSpPr>
              <p:cNvPr id="155668" name="Text Box 16"/>
              <p:cNvSpPr txBox="1">
                <a:spLocks noChangeArrowheads="1"/>
              </p:cNvSpPr>
              <p:nvPr/>
            </p:nvSpPr>
            <p:spPr bwMode="auto">
              <a:xfrm>
                <a:off x="384" y="2610"/>
                <a:ext cx="8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D</a:t>
                </a:r>
              </a:p>
            </p:txBody>
          </p:sp>
          <p:sp>
            <p:nvSpPr>
              <p:cNvPr id="155669" name="Text Box 17"/>
              <p:cNvSpPr txBox="1">
                <a:spLocks noChangeArrowheads="1"/>
              </p:cNvSpPr>
              <p:nvPr/>
            </p:nvSpPr>
            <p:spPr bwMode="auto">
              <a:xfrm>
                <a:off x="384" y="3090"/>
                <a:ext cx="8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E</a:t>
                </a:r>
              </a:p>
            </p:txBody>
          </p:sp>
          <p:sp>
            <p:nvSpPr>
              <p:cNvPr id="155670" name="Text Box 18"/>
              <p:cNvSpPr txBox="1">
                <a:spLocks noChangeArrowheads="1"/>
              </p:cNvSpPr>
              <p:nvPr/>
            </p:nvSpPr>
            <p:spPr bwMode="auto">
              <a:xfrm>
                <a:off x="384" y="1794"/>
                <a:ext cx="8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B</a:t>
                </a:r>
              </a:p>
            </p:txBody>
          </p:sp>
          <p:sp>
            <p:nvSpPr>
              <p:cNvPr id="155671" name="Rectangle 19"/>
              <p:cNvSpPr>
                <a:spLocks noChangeArrowheads="1"/>
              </p:cNvSpPr>
              <p:nvPr/>
            </p:nvSpPr>
            <p:spPr bwMode="auto">
              <a:xfrm>
                <a:off x="1426" y="1402"/>
                <a:ext cx="1002" cy="10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2" name="Rectangle 20"/>
              <p:cNvSpPr>
                <a:spLocks noChangeArrowheads="1"/>
              </p:cNvSpPr>
              <p:nvPr/>
            </p:nvSpPr>
            <p:spPr bwMode="auto">
              <a:xfrm>
                <a:off x="1483" y="1851"/>
                <a:ext cx="1584" cy="10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3" name="Rectangle 21"/>
              <p:cNvSpPr>
                <a:spLocks noChangeArrowheads="1"/>
              </p:cNvSpPr>
              <p:nvPr/>
            </p:nvSpPr>
            <p:spPr bwMode="auto">
              <a:xfrm>
                <a:off x="1464" y="2251"/>
                <a:ext cx="456" cy="101"/>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200"/>
                  <a:t>h</a:t>
                </a:r>
              </a:p>
            </p:txBody>
          </p:sp>
          <p:sp>
            <p:nvSpPr>
              <p:cNvPr id="155674" name="Rectangle 22"/>
              <p:cNvSpPr>
                <a:spLocks noChangeArrowheads="1"/>
              </p:cNvSpPr>
              <p:nvPr/>
            </p:nvSpPr>
            <p:spPr bwMode="auto">
              <a:xfrm>
                <a:off x="1464" y="2683"/>
                <a:ext cx="2328" cy="101"/>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5" name="Rectangle 23"/>
              <p:cNvSpPr>
                <a:spLocks noChangeArrowheads="1"/>
              </p:cNvSpPr>
              <p:nvPr/>
            </p:nvSpPr>
            <p:spPr bwMode="auto">
              <a:xfrm>
                <a:off x="1487" y="3151"/>
                <a:ext cx="1873" cy="11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6" name="Oval 24"/>
              <p:cNvSpPr>
                <a:spLocks noChangeArrowheads="1"/>
              </p:cNvSpPr>
              <p:nvPr/>
            </p:nvSpPr>
            <p:spPr bwMode="auto">
              <a:xfrm>
                <a:off x="1341" y="1380"/>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7" name="Oval 25"/>
              <p:cNvSpPr>
                <a:spLocks noChangeArrowheads="1"/>
              </p:cNvSpPr>
              <p:nvPr/>
            </p:nvSpPr>
            <p:spPr bwMode="auto">
              <a:xfrm>
                <a:off x="1341" y="2245"/>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8" name="Oval 26"/>
              <p:cNvSpPr>
                <a:spLocks noChangeArrowheads="1"/>
              </p:cNvSpPr>
              <p:nvPr/>
            </p:nvSpPr>
            <p:spPr bwMode="auto">
              <a:xfrm>
                <a:off x="1341" y="2645"/>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79" name="Oval 27"/>
              <p:cNvSpPr>
                <a:spLocks noChangeArrowheads="1"/>
              </p:cNvSpPr>
              <p:nvPr/>
            </p:nvSpPr>
            <p:spPr bwMode="auto">
              <a:xfrm>
                <a:off x="1341" y="3132"/>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5680" name="Oval 28"/>
              <p:cNvSpPr>
                <a:spLocks noChangeArrowheads="1"/>
              </p:cNvSpPr>
              <p:nvPr/>
            </p:nvSpPr>
            <p:spPr bwMode="auto">
              <a:xfrm>
                <a:off x="1341" y="1827"/>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grpSp>
        <p:nvGrpSpPr>
          <p:cNvPr id="6" name="Group 29"/>
          <p:cNvGrpSpPr>
            <a:grpSpLocks/>
          </p:cNvGrpSpPr>
          <p:nvPr/>
        </p:nvGrpSpPr>
        <p:grpSpPr bwMode="auto">
          <a:xfrm>
            <a:off x="3217864" y="1981201"/>
            <a:ext cx="4475453" cy="4664075"/>
            <a:chOff x="1235" y="1257"/>
            <a:chExt cx="3172" cy="2938"/>
          </a:xfrm>
        </p:grpSpPr>
        <p:grpSp>
          <p:nvGrpSpPr>
            <p:cNvPr id="155655" name="Group 30"/>
            <p:cNvGrpSpPr>
              <a:grpSpLocks/>
            </p:cNvGrpSpPr>
            <p:nvPr/>
          </p:nvGrpSpPr>
          <p:grpSpPr bwMode="auto">
            <a:xfrm>
              <a:off x="1235" y="3848"/>
              <a:ext cx="3172" cy="347"/>
              <a:chOff x="1037" y="3608"/>
              <a:chExt cx="3172" cy="347"/>
            </a:xfrm>
          </p:grpSpPr>
          <p:sp>
            <p:nvSpPr>
              <p:cNvPr id="31775" name="AutoShape 31"/>
              <p:cNvSpPr>
                <a:spLocks noChangeArrowheads="1"/>
              </p:cNvSpPr>
              <p:nvPr/>
            </p:nvSpPr>
            <p:spPr bwMode="auto">
              <a:xfrm>
                <a:off x="1037" y="3608"/>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5663" name="Text Box 32"/>
              <p:cNvSpPr txBox="1">
                <a:spLocks noChangeArrowheads="1"/>
              </p:cNvSpPr>
              <p:nvPr/>
            </p:nvSpPr>
            <p:spPr bwMode="auto">
              <a:xfrm>
                <a:off x="1440" y="3696"/>
                <a:ext cx="27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i="1">
                    <a:latin typeface="Courier New" panose="02070309020205020404" pitchFamily="49" charset="0"/>
                  </a:rPr>
                  <a:t>Restriction Enzyme cut site</a:t>
                </a:r>
              </a:p>
            </p:txBody>
          </p:sp>
        </p:grpSp>
        <p:grpSp>
          <p:nvGrpSpPr>
            <p:cNvPr id="155656" name="Group 33"/>
            <p:cNvGrpSpPr>
              <a:grpSpLocks/>
            </p:cNvGrpSpPr>
            <p:nvPr/>
          </p:nvGrpSpPr>
          <p:grpSpPr bwMode="auto">
            <a:xfrm>
              <a:off x="1824" y="1257"/>
              <a:ext cx="2112" cy="2066"/>
              <a:chOff x="1824" y="1257"/>
              <a:chExt cx="2112" cy="2066"/>
            </a:xfrm>
          </p:grpSpPr>
          <p:sp>
            <p:nvSpPr>
              <p:cNvPr id="31778" name="AutoShape 34"/>
              <p:cNvSpPr>
                <a:spLocks noChangeArrowheads="1"/>
              </p:cNvSpPr>
              <p:nvPr/>
            </p:nvSpPr>
            <p:spPr bwMode="auto">
              <a:xfrm>
                <a:off x="1819" y="2112"/>
                <a:ext cx="334"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1779" name="AutoShape 35"/>
              <p:cNvSpPr>
                <a:spLocks noChangeArrowheads="1"/>
              </p:cNvSpPr>
              <p:nvPr/>
            </p:nvSpPr>
            <p:spPr bwMode="auto">
              <a:xfrm>
                <a:off x="2224" y="1257"/>
                <a:ext cx="335"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1780" name="AutoShape 36"/>
              <p:cNvSpPr>
                <a:spLocks noChangeArrowheads="1"/>
              </p:cNvSpPr>
              <p:nvPr/>
            </p:nvSpPr>
            <p:spPr bwMode="auto">
              <a:xfrm>
                <a:off x="2936" y="1678"/>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1781" name="AutoShape 37"/>
              <p:cNvSpPr>
                <a:spLocks noChangeArrowheads="1"/>
              </p:cNvSpPr>
              <p:nvPr/>
            </p:nvSpPr>
            <p:spPr bwMode="auto">
              <a:xfrm>
                <a:off x="3600" y="2544"/>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1782" name="AutoShape 38"/>
              <p:cNvSpPr>
                <a:spLocks noChangeArrowheads="1"/>
              </p:cNvSpPr>
              <p:nvPr/>
            </p:nvSpPr>
            <p:spPr bwMode="auto">
              <a:xfrm>
                <a:off x="3240" y="2976"/>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grpSp>
      </p:grpSp>
      <p:sp>
        <p:nvSpPr>
          <p:cNvPr id="155654" name="Text Box 39"/>
          <p:cNvSpPr txBox="1">
            <a:spLocks noChangeArrowheads="1"/>
          </p:cNvSpPr>
          <p:nvPr/>
        </p:nvSpPr>
        <p:spPr bwMode="auto">
          <a:xfrm>
            <a:off x="5332414" y="1635126"/>
            <a:ext cx="955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rDNA</a:t>
            </a:r>
          </a:p>
        </p:txBody>
      </p:sp>
    </p:spTree>
    <p:extLst>
      <p:ext uri="{BB962C8B-B14F-4D97-AF65-F5344CB8AC3E}">
        <p14:creationId xmlns:p14="http://schemas.microsoft.com/office/powerpoint/2010/main" val="3516842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2201863" y="381000"/>
            <a:ext cx="7772400" cy="1143000"/>
          </a:xfrm>
        </p:spPr>
        <p:txBody>
          <a:bodyPr/>
          <a:lstStyle/>
          <a:p>
            <a:r>
              <a:rPr lang="en-US" altLang="en-US" sz="3600"/>
              <a:t>Terminal Restriction Fragment Length Polymorphism (T-RFLP) Analysis</a:t>
            </a:r>
          </a:p>
        </p:txBody>
      </p:sp>
      <p:grpSp>
        <p:nvGrpSpPr>
          <p:cNvPr id="157699" name="Group 3"/>
          <p:cNvGrpSpPr>
            <a:grpSpLocks/>
          </p:cNvGrpSpPr>
          <p:nvPr/>
        </p:nvGrpSpPr>
        <p:grpSpPr bwMode="auto">
          <a:xfrm>
            <a:off x="2065339" y="2085976"/>
            <a:ext cx="4810125" cy="4003675"/>
            <a:chOff x="384" y="1314"/>
            <a:chExt cx="3408" cy="2522"/>
          </a:xfrm>
        </p:grpSpPr>
        <p:grpSp>
          <p:nvGrpSpPr>
            <p:cNvPr id="157737" name="Group 4"/>
            <p:cNvGrpSpPr>
              <a:grpSpLocks/>
            </p:cNvGrpSpPr>
            <p:nvPr/>
          </p:nvGrpSpPr>
          <p:grpSpPr bwMode="auto">
            <a:xfrm>
              <a:off x="1302" y="3600"/>
              <a:ext cx="2163" cy="236"/>
              <a:chOff x="1092" y="3967"/>
              <a:chExt cx="2163" cy="236"/>
            </a:xfrm>
          </p:grpSpPr>
          <p:sp>
            <p:nvSpPr>
              <p:cNvPr id="157754" name="Oval 5"/>
              <p:cNvSpPr>
                <a:spLocks noChangeArrowheads="1"/>
              </p:cNvSpPr>
              <p:nvPr/>
            </p:nvSpPr>
            <p:spPr bwMode="auto">
              <a:xfrm>
                <a:off x="1092" y="3973"/>
                <a:ext cx="199" cy="23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55" name="Text Box 6"/>
              <p:cNvSpPr txBox="1">
                <a:spLocks noChangeArrowheads="1"/>
              </p:cNvSpPr>
              <p:nvPr/>
            </p:nvSpPr>
            <p:spPr bwMode="auto">
              <a:xfrm>
                <a:off x="1366" y="3967"/>
                <a:ext cx="18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i="1">
                    <a:latin typeface="Courier New" panose="02070309020205020404" pitchFamily="49" charset="0"/>
                  </a:rPr>
                  <a:t>Fluorescent primer</a:t>
                </a:r>
              </a:p>
            </p:txBody>
          </p:sp>
        </p:grpSp>
        <p:grpSp>
          <p:nvGrpSpPr>
            <p:cNvPr id="157738" name="Group 7"/>
            <p:cNvGrpSpPr>
              <a:grpSpLocks/>
            </p:cNvGrpSpPr>
            <p:nvPr/>
          </p:nvGrpSpPr>
          <p:grpSpPr bwMode="auto">
            <a:xfrm>
              <a:off x="384" y="1314"/>
              <a:ext cx="3408" cy="2028"/>
              <a:chOff x="384" y="1314"/>
              <a:chExt cx="3408" cy="2028"/>
            </a:xfrm>
          </p:grpSpPr>
          <p:sp>
            <p:nvSpPr>
              <p:cNvPr id="157739" name="Text Box 8"/>
              <p:cNvSpPr txBox="1">
                <a:spLocks noChangeArrowheads="1"/>
              </p:cNvSpPr>
              <p:nvPr/>
            </p:nvSpPr>
            <p:spPr bwMode="auto">
              <a:xfrm>
                <a:off x="384" y="1314"/>
                <a:ext cx="8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A</a:t>
                </a:r>
              </a:p>
            </p:txBody>
          </p:sp>
          <p:sp>
            <p:nvSpPr>
              <p:cNvPr id="157740" name="Text Box 9"/>
              <p:cNvSpPr txBox="1">
                <a:spLocks noChangeArrowheads="1"/>
              </p:cNvSpPr>
              <p:nvPr/>
            </p:nvSpPr>
            <p:spPr bwMode="auto">
              <a:xfrm>
                <a:off x="384" y="2184"/>
                <a:ext cx="8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C</a:t>
                </a:r>
              </a:p>
            </p:txBody>
          </p:sp>
          <p:sp>
            <p:nvSpPr>
              <p:cNvPr id="157741" name="Text Box 10"/>
              <p:cNvSpPr txBox="1">
                <a:spLocks noChangeArrowheads="1"/>
              </p:cNvSpPr>
              <p:nvPr/>
            </p:nvSpPr>
            <p:spPr bwMode="auto">
              <a:xfrm>
                <a:off x="384" y="2610"/>
                <a:ext cx="8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D</a:t>
                </a:r>
              </a:p>
            </p:txBody>
          </p:sp>
          <p:sp>
            <p:nvSpPr>
              <p:cNvPr id="157742" name="Text Box 11"/>
              <p:cNvSpPr txBox="1">
                <a:spLocks noChangeArrowheads="1"/>
              </p:cNvSpPr>
              <p:nvPr/>
            </p:nvSpPr>
            <p:spPr bwMode="auto">
              <a:xfrm>
                <a:off x="384" y="3090"/>
                <a:ext cx="84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E</a:t>
                </a:r>
              </a:p>
            </p:txBody>
          </p:sp>
          <p:sp>
            <p:nvSpPr>
              <p:cNvPr id="157743" name="Text Box 12"/>
              <p:cNvSpPr txBox="1">
                <a:spLocks noChangeArrowheads="1"/>
              </p:cNvSpPr>
              <p:nvPr/>
            </p:nvSpPr>
            <p:spPr bwMode="auto">
              <a:xfrm>
                <a:off x="384" y="1794"/>
                <a:ext cx="8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t>Species B</a:t>
                </a:r>
              </a:p>
            </p:txBody>
          </p:sp>
          <p:sp>
            <p:nvSpPr>
              <p:cNvPr id="157744" name="Rectangle 13"/>
              <p:cNvSpPr>
                <a:spLocks noChangeArrowheads="1"/>
              </p:cNvSpPr>
              <p:nvPr/>
            </p:nvSpPr>
            <p:spPr bwMode="auto">
              <a:xfrm>
                <a:off x="1426" y="1402"/>
                <a:ext cx="1002" cy="10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45" name="Rectangle 14"/>
              <p:cNvSpPr>
                <a:spLocks noChangeArrowheads="1"/>
              </p:cNvSpPr>
              <p:nvPr/>
            </p:nvSpPr>
            <p:spPr bwMode="auto">
              <a:xfrm>
                <a:off x="1483" y="1851"/>
                <a:ext cx="1584" cy="10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46" name="Rectangle 15"/>
              <p:cNvSpPr>
                <a:spLocks noChangeArrowheads="1"/>
              </p:cNvSpPr>
              <p:nvPr/>
            </p:nvSpPr>
            <p:spPr bwMode="auto">
              <a:xfrm>
                <a:off x="1464" y="2251"/>
                <a:ext cx="456" cy="101"/>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200"/>
                  <a:t>h</a:t>
                </a:r>
              </a:p>
            </p:txBody>
          </p:sp>
          <p:sp>
            <p:nvSpPr>
              <p:cNvPr id="157747" name="Rectangle 16"/>
              <p:cNvSpPr>
                <a:spLocks noChangeArrowheads="1"/>
              </p:cNvSpPr>
              <p:nvPr/>
            </p:nvSpPr>
            <p:spPr bwMode="auto">
              <a:xfrm>
                <a:off x="1464" y="2683"/>
                <a:ext cx="2328" cy="101"/>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48" name="Rectangle 17"/>
              <p:cNvSpPr>
                <a:spLocks noChangeArrowheads="1"/>
              </p:cNvSpPr>
              <p:nvPr/>
            </p:nvSpPr>
            <p:spPr bwMode="auto">
              <a:xfrm>
                <a:off x="1487" y="3151"/>
                <a:ext cx="1873" cy="113"/>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49" name="Oval 18"/>
              <p:cNvSpPr>
                <a:spLocks noChangeArrowheads="1"/>
              </p:cNvSpPr>
              <p:nvPr/>
            </p:nvSpPr>
            <p:spPr bwMode="auto">
              <a:xfrm>
                <a:off x="1341" y="1380"/>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50" name="Oval 19"/>
              <p:cNvSpPr>
                <a:spLocks noChangeArrowheads="1"/>
              </p:cNvSpPr>
              <p:nvPr/>
            </p:nvSpPr>
            <p:spPr bwMode="auto">
              <a:xfrm>
                <a:off x="1341" y="2245"/>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51" name="Oval 20"/>
              <p:cNvSpPr>
                <a:spLocks noChangeArrowheads="1"/>
              </p:cNvSpPr>
              <p:nvPr/>
            </p:nvSpPr>
            <p:spPr bwMode="auto">
              <a:xfrm>
                <a:off x="1341" y="2645"/>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52" name="Oval 21"/>
              <p:cNvSpPr>
                <a:spLocks noChangeArrowheads="1"/>
              </p:cNvSpPr>
              <p:nvPr/>
            </p:nvSpPr>
            <p:spPr bwMode="auto">
              <a:xfrm>
                <a:off x="1341" y="3132"/>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7753" name="Oval 22"/>
              <p:cNvSpPr>
                <a:spLocks noChangeArrowheads="1"/>
              </p:cNvSpPr>
              <p:nvPr/>
            </p:nvSpPr>
            <p:spPr bwMode="auto">
              <a:xfrm>
                <a:off x="1341" y="1827"/>
                <a:ext cx="164" cy="151"/>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grpSp>
      <p:grpSp>
        <p:nvGrpSpPr>
          <p:cNvPr id="157700" name="Group 23"/>
          <p:cNvGrpSpPr>
            <a:grpSpLocks/>
          </p:cNvGrpSpPr>
          <p:nvPr/>
        </p:nvGrpSpPr>
        <p:grpSpPr bwMode="auto">
          <a:xfrm>
            <a:off x="3217864" y="1981201"/>
            <a:ext cx="4475453" cy="4664075"/>
            <a:chOff x="1235" y="1257"/>
            <a:chExt cx="3172" cy="2938"/>
          </a:xfrm>
        </p:grpSpPr>
        <p:grpSp>
          <p:nvGrpSpPr>
            <p:cNvPr id="157728" name="Group 24"/>
            <p:cNvGrpSpPr>
              <a:grpSpLocks/>
            </p:cNvGrpSpPr>
            <p:nvPr/>
          </p:nvGrpSpPr>
          <p:grpSpPr bwMode="auto">
            <a:xfrm>
              <a:off x="1235" y="3848"/>
              <a:ext cx="3172" cy="347"/>
              <a:chOff x="1037" y="3608"/>
              <a:chExt cx="3172" cy="347"/>
            </a:xfrm>
          </p:grpSpPr>
          <p:sp>
            <p:nvSpPr>
              <p:cNvPr id="32793" name="AutoShape 25"/>
              <p:cNvSpPr>
                <a:spLocks noChangeArrowheads="1"/>
              </p:cNvSpPr>
              <p:nvPr/>
            </p:nvSpPr>
            <p:spPr bwMode="auto">
              <a:xfrm>
                <a:off x="1037" y="3608"/>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157736" name="Text Box 26"/>
              <p:cNvSpPr txBox="1">
                <a:spLocks noChangeArrowheads="1"/>
              </p:cNvSpPr>
              <p:nvPr/>
            </p:nvSpPr>
            <p:spPr bwMode="auto">
              <a:xfrm>
                <a:off x="1440" y="3696"/>
                <a:ext cx="27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b="1" i="1">
                    <a:latin typeface="Courier New" panose="02070309020205020404" pitchFamily="49" charset="0"/>
                  </a:rPr>
                  <a:t>Restriction Enzyme cut site</a:t>
                </a:r>
              </a:p>
            </p:txBody>
          </p:sp>
        </p:grpSp>
        <p:grpSp>
          <p:nvGrpSpPr>
            <p:cNvPr id="157729" name="Group 27"/>
            <p:cNvGrpSpPr>
              <a:grpSpLocks/>
            </p:cNvGrpSpPr>
            <p:nvPr/>
          </p:nvGrpSpPr>
          <p:grpSpPr bwMode="auto">
            <a:xfrm>
              <a:off x="1824" y="1257"/>
              <a:ext cx="2112" cy="2066"/>
              <a:chOff x="1824" y="1257"/>
              <a:chExt cx="2112" cy="2066"/>
            </a:xfrm>
          </p:grpSpPr>
          <p:sp>
            <p:nvSpPr>
              <p:cNvPr id="32796" name="AutoShape 28"/>
              <p:cNvSpPr>
                <a:spLocks noChangeArrowheads="1"/>
              </p:cNvSpPr>
              <p:nvPr/>
            </p:nvSpPr>
            <p:spPr bwMode="auto">
              <a:xfrm>
                <a:off x="1819" y="2112"/>
                <a:ext cx="334"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2797" name="AutoShape 29"/>
              <p:cNvSpPr>
                <a:spLocks noChangeArrowheads="1"/>
              </p:cNvSpPr>
              <p:nvPr/>
            </p:nvSpPr>
            <p:spPr bwMode="auto">
              <a:xfrm>
                <a:off x="2224" y="1257"/>
                <a:ext cx="335"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2798" name="AutoShape 30"/>
              <p:cNvSpPr>
                <a:spLocks noChangeArrowheads="1"/>
              </p:cNvSpPr>
              <p:nvPr/>
            </p:nvSpPr>
            <p:spPr bwMode="auto">
              <a:xfrm>
                <a:off x="2936" y="1678"/>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2799" name="AutoShape 31"/>
              <p:cNvSpPr>
                <a:spLocks noChangeArrowheads="1"/>
              </p:cNvSpPr>
              <p:nvPr/>
            </p:nvSpPr>
            <p:spPr bwMode="auto">
              <a:xfrm>
                <a:off x="3600" y="2544"/>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sp>
            <p:nvSpPr>
              <p:cNvPr id="32800" name="AutoShape 32"/>
              <p:cNvSpPr>
                <a:spLocks noChangeArrowheads="1"/>
              </p:cNvSpPr>
              <p:nvPr/>
            </p:nvSpPr>
            <p:spPr bwMode="auto">
              <a:xfrm>
                <a:off x="3240" y="2976"/>
                <a:ext cx="336" cy="347"/>
              </a:xfrm>
              <a:prstGeom prst="star5">
                <a:avLst/>
              </a:prstGeom>
              <a:solidFill>
                <a:schemeClr val="accent1"/>
              </a:solidFill>
              <a:ln w="9525">
                <a:solidFill>
                  <a:schemeClr val="tx1"/>
                </a:solidFill>
                <a:miter lim="800000"/>
                <a:headEnd/>
                <a:tailEnd/>
              </a:ln>
              <a:effectLst/>
            </p:spPr>
            <p:txBody>
              <a:bodyPr wrap="none" anchor="ctr"/>
              <a:lstStyle/>
              <a:p>
                <a:pPr>
                  <a:defRPr/>
                </a:pPr>
                <a:endParaRPr lang="en-US"/>
              </a:p>
            </p:txBody>
          </p:sp>
        </p:grpSp>
      </p:grpSp>
      <p:sp>
        <p:nvSpPr>
          <p:cNvPr id="157701" name="Text Box 35"/>
          <p:cNvSpPr txBox="1">
            <a:spLocks noChangeArrowheads="1"/>
          </p:cNvSpPr>
          <p:nvPr/>
        </p:nvSpPr>
        <p:spPr bwMode="auto">
          <a:xfrm>
            <a:off x="6788150" y="4727575"/>
            <a:ext cx="4038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u="sng"/>
              <a:t>Limitations</a:t>
            </a:r>
            <a:r>
              <a:rPr lang="en-US" altLang="en-US" sz="2000"/>
              <a:t>: </a:t>
            </a:r>
          </a:p>
          <a:p>
            <a:pPr>
              <a:spcBef>
                <a:spcPct val="0"/>
              </a:spcBef>
            </a:pPr>
            <a:r>
              <a:rPr lang="en-US" altLang="en-US" sz="2000"/>
              <a:t> Prediction of specific species from a T-RF length can be difficult</a:t>
            </a:r>
          </a:p>
          <a:p>
            <a:pPr>
              <a:spcBef>
                <a:spcPct val="0"/>
              </a:spcBef>
            </a:pPr>
            <a:r>
              <a:rPr lang="en-US" altLang="en-US" sz="2000"/>
              <a:t>Unlike DGGE can’t extract and seq fragments</a:t>
            </a:r>
          </a:p>
          <a:p>
            <a:pPr>
              <a:spcBef>
                <a:spcPct val="0"/>
              </a:spcBef>
              <a:buFontTx/>
              <a:buNone/>
            </a:pPr>
            <a:endParaRPr lang="en-US" altLang="en-US" sz="1200"/>
          </a:p>
        </p:txBody>
      </p:sp>
      <p:grpSp>
        <p:nvGrpSpPr>
          <p:cNvPr id="8" name="Group 36"/>
          <p:cNvGrpSpPr>
            <a:grpSpLocks/>
          </p:cNvGrpSpPr>
          <p:nvPr/>
        </p:nvGrpSpPr>
        <p:grpSpPr bwMode="auto">
          <a:xfrm>
            <a:off x="6321426" y="1600201"/>
            <a:ext cx="4346575" cy="2589213"/>
            <a:chOff x="3792" y="1187"/>
            <a:chExt cx="3080" cy="1631"/>
          </a:xfrm>
        </p:grpSpPr>
        <p:grpSp>
          <p:nvGrpSpPr>
            <p:cNvPr id="157703" name="Group 37"/>
            <p:cNvGrpSpPr>
              <a:grpSpLocks/>
            </p:cNvGrpSpPr>
            <p:nvPr/>
          </p:nvGrpSpPr>
          <p:grpSpPr bwMode="auto">
            <a:xfrm>
              <a:off x="4441" y="1187"/>
              <a:ext cx="2431" cy="1631"/>
              <a:chOff x="4349" y="2786"/>
              <a:chExt cx="2431" cy="1631"/>
            </a:xfrm>
          </p:grpSpPr>
          <p:sp>
            <p:nvSpPr>
              <p:cNvPr id="157705" name="Line 38"/>
              <p:cNvSpPr>
                <a:spLocks noChangeShapeType="1"/>
              </p:cNvSpPr>
              <p:nvPr/>
            </p:nvSpPr>
            <p:spPr bwMode="auto">
              <a:xfrm flipH="1">
                <a:off x="4377" y="3044"/>
                <a:ext cx="0" cy="5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06" name="Line 39"/>
              <p:cNvSpPr>
                <a:spLocks noChangeShapeType="1"/>
              </p:cNvSpPr>
              <p:nvPr/>
            </p:nvSpPr>
            <p:spPr bwMode="auto">
              <a:xfrm>
                <a:off x="4349" y="3552"/>
                <a:ext cx="18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57707" name="Group 40"/>
              <p:cNvGrpSpPr>
                <a:grpSpLocks/>
              </p:cNvGrpSpPr>
              <p:nvPr/>
            </p:nvGrpSpPr>
            <p:grpSpPr bwMode="auto">
              <a:xfrm>
                <a:off x="4732" y="3123"/>
                <a:ext cx="104" cy="437"/>
                <a:chOff x="4686" y="3153"/>
                <a:chExt cx="55" cy="240"/>
              </a:xfrm>
            </p:grpSpPr>
            <p:sp>
              <p:nvSpPr>
                <p:cNvPr id="157726" name="Line 41"/>
                <p:cNvSpPr>
                  <a:spLocks noChangeShapeType="1"/>
                </p:cNvSpPr>
                <p:nvPr/>
              </p:nvSpPr>
              <p:spPr bwMode="auto">
                <a:xfrm flipV="1">
                  <a:off x="4686" y="3153"/>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27" name="Line 42"/>
                <p:cNvSpPr>
                  <a:spLocks noChangeShapeType="1"/>
                </p:cNvSpPr>
                <p:nvPr/>
              </p:nvSpPr>
              <p:spPr bwMode="auto">
                <a:xfrm flipH="1" flipV="1">
                  <a:off x="4717" y="3166"/>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7708" name="Group 43"/>
              <p:cNvGrpSpPr>
                <a:grpSpLocks/>
              </p:cNvGrpSpPr>
              <p:nvPr/>
            </p:nvGrpSpPr>
            <p:grpSpPr bwMode="auto">
              <a:xfrm>
                <a:off x="4456" y="3097"/>
                <a:ext cx="122" cy="464"/>
                <a:chOff x="4686" y="3153"/>
                <a:chExt cx="55" cy="240"/>
              </a:xfrm>
            </p:grpSpPr>
            <p:sp>
              <p:nvSpPr>
                <p:cNvPr id="157724" name="Line 44"/>
                <p:cNvSpPr>
                  <a:spLocks noChangeShapeType="1"/>
                </p:cNvSpPr>
                <p:nvPr/>
              </p:nvSpPr>
              <p:spPr bwMode="auto">
                <a:xfrm flipV="1">
                  <a:off x="4686" y="3153"/>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25" name="Line 45"/>
                <p:cNvSpPr>
                  <a:spLocks noChangeShapeType="1"/>
                </p:cNvSpPr>
                <p:nvPr/>
              </p:nvSpPr>
              <p:spPr bwMode="auto">
                <a:xfrm flipH="1" flipV="1">
                  <a:off x="4717" y="3166"/>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7709" name="Group 46"/>
              <p:cNvGrpSpPr>
                <a:grpSpLocks/>
              </p:cNvGrpSpPr>
              <p:nvPr/>
            </p:nvGrpSpPr>
            <p:grpSpPr bwMode="auto">
              <a:xfrm>
                <a:off x="5202" y="3087"/>
                <a:ext cx="123" cy="464"/>
                <a:chOff x="4686" y="3153"/>
                <a:chExt cx="55" cy="240"/>
              </a:xfrm>
            </p:grpSpPr>
            <p:sp>
              <p:nvSpPr>
                <p:cNvPr id="157722" name="Line 47"/>
                <p:cNvSpPr>
                  <a:spLocks noChangeShapeType="1"/>
                </p:cNvSpPr>
                <p:nvPr/>
              </p:nvSpPr>
              <p:spPr bwMode="auto">
                <a:xfrm flipV="1">
                  <a:off x="4686" y="3153"/>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23" name="Line 48"/>
                <p:cNvSpPr>
                  <a:spLocks noChangeShapeType="1"/>
                </p:cNvSpPr>
                <p:nvPr/>
              </p:nvSpPr>
              <p:spPr bwMode="auto">
                <a:xfrm flipH="1" flipV="1">
                  <a:off x="4717" y="3166"/>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7710" name="Group 49"/>
              <p:cNvGrpSpPr>
                <a:grpSpLocks/>
              </p:cNvGrpSpPr>
              <p:nvPr/>
            </p:nvGrpSpPr>
            <p:grpSpPr bwMode="auto">
              <a:xfrm>
                <a:off x="5519" y="3105"/>
                <a:ext cx="122" cy="464"/>
                <a:chOff x="4686" y="3153"/>
                <a:chExt cx="55" cy="240"/>
              </a:xfrm>
            </p:grpSpPr>
            <p:sp>
              <p:nvSpPr>
                <p:cNvPr id="157720" name="Line 50"/>
                <p:cNvSpPr>
                  <a:spLocks noChangeShapeType="1"/>
                </p:cNvSpPr>
                <p:nvPr/>
              </p:nvSpPr>
              <p:spPr bwMode="auto">
                <a:xfrm flipV="1">
                  <a:off x="4686" y="3153"/>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21" name="Line 51"/>
                <p:cNvSpPr>
                  <a:spLocks noChangeShapeType="1"/>
                </p:cNvSpPr>
                <p:nvPr/>
              </p:nvSpPr>
              <p:spPr bwMode="auto">
                <a:xfrm flipH="1" flipV="1">
                  <a:off x="4717" y="3166"/>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57711" name="Group 52"/>
              <p:cNvGrpSpPr>
                <a:grpSpLocks/>
              </p:cNvGrpSpPr>
              <p:nvPr/>
            </p:nvGrpSpPr>
            <p:grpSpPr bwMode="auto">
              <a:xfrm>
                <a:off x="5741" y="3100"/>
                <a:ext cx="122" cy="464"/>
                <a:chOff x="4686" y="3153"/>
                <a:chExt cx="55" cy="240"/>
              </a:xfrm>
            </p:grpSpPr>
            <p:sp>
              <p:nvSpPr>
                <p:cNvPr id="157718" name="Line 53"/>
                <p:cNvSpPr>
                  <a:spLocks noChangeShapeType="1"/>
                </p:cNvSpPr>
                <p:nvPr/>
              </p:nvSpPr>
              <p:spPr bwMode="auto">
                <a:xfrm flipV="1">
                  <a:off x="4686" y="3153"/>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7719" name="Line 54"/>
                <p:cNvSpPr>
                  <a:spLocks noChangeShapeType="1"/>
                </p:cNvSpPr>
                <p:nvPr/>
              </p:nvSpPr>
              <p:spPr bwMode="auto">
                <a:xfrm flipH="1" flipV="1">
                  <a:off x="4717" y="3166"/>
                  <a:ext cx="24" cy="227"/>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57712" name="Text Box 55"/>
              <p:cNvSpPr txBox="1">
                <a:spLocks noChangeArrowheads="1"/>
              </p:cNvSpPr>
              <p:nvPr/>
            </p:nvSpPr>
            <p:spPr bwMode="auto">
              <a:xfrm>
                <a:off x="4400" y="3667"/>
                <a:ext cx="238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t>Resulting community profile after </a:t>
                </a:r>
              </a:p>
              <a:p>
                <a:pPr>
                  <a:spcBef>
                    <a:spcPct val="0"/>
                  </a:spcBef>
                  <a:buFontTx/>
                  <a:buNone/>
                </a:pPr>
                <a:r>
                  <a:rPr lang="en-US" altLang="en-US" sz="1800"/>
                  <a:t>electrophoresis (small fragments</a:t>
                </a:r>
              </a:p>
              <a:p>
                <a:pPr>
                  <a:spcBef>
                    <a:spcPct val="0"/>
                  </a:spcBef>
                  <a:buFontTx/>
                  <a:buNone/>
                </a:pPr>
                <a:r>
                  <a:rPr lang="en-US" altLang="en-US" sz="1800"/>
                  <a:t> travel quickest and come off gel </a:t>
                </a:r>
              </a:p>
              <a:p>
                <a:pPr>
                  <a:spcBef>
                    <a:spcPct val="0"/>
                  </a:spcBef>
                  <a:buFontTx/>
                  <a:buNone/>
                </a:pPr>
                <a:r>
                  <a:rPr lang="en-US" altLang="en-US" sz="1800"/>
                  <a:t>fastest</a:t>
                </a:r>
                <a:endParaRPr lang="en-US" altLang="en-US"/>
              </a:p>
            </p:txBody>
          </p:sp>
          <p:sp>
            <p:nvSpPr>
              <p:cNvPr id="157713" name="Text Box 56"/>
              <p:cNvSpPr txBox="1">
                <a:spLocks noChangeArrowheads="1"/>
              </p:cNvSpPr>
              <p:nvPr/>
            </p:nvSpPr>
            <p:spPr bwMode="auto">
              <a:xfrm>
                <a:off x="4378" y="2786"/>
                <a:ext cx="2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C</a:t>
                </a:r>
              </a:p>
            </p:txBody>
          </p:sp>
          <p:sp>
            <p:nvSpPr>
              <p:cNvPr id="157714" name="Text Box 57"/>
              <p:cNvSpPr txBox="1">
                <a:spLocks noChangeArrowheads="1"/>
              </p:cNvSpPr>
              <p:nvPr/>
            </p:nvSpPr>
            <p:spPr bwMode="auto">
              <a:xfrm>
                <a:off x="4674" y="2846"/>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A</a:t>
                </a:r>
              </a:p>
            </p:txBody>
          </p:sp>
          <p:sp>
            <p:nvSpPr>
              <p:cNvPr id="157715" name="Text Box 58"/>
              <p:cNvSpPr txBox="1">
                <a:spLocks noChangeArrowheads="1"/>
              </p:cNvSpPr>
              <p:nvPr/>
            </p:nvSpPr>
            <p:spPr bwMode="auto">
              <a:xfrm>
                <a:off x="5115" y="2815"/>
                <a:ext cx="27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B</a:t>
                </a:r>
              </a:p>
            </p:txBody>
          </p:sp>
          <p:sp>
            <p:nvSpPr>
              <p:cNvPr id="157716" name="Text Box 59"/>
              <p:cNvSpPr txBox="1">
                <a:spLocks noChangeArrowheads="1"/>
              </p:cNvSpPr>
              <p:nvPr/>
            </p:nvSpPr>
            <p:spPr bwMode="auto">
              <a:xfrm>
                <a:off x="5466" y="2811"/>
                <a:ext cx="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E</a:t>
                </a:r>
              </a:p>
            </p:txBody>
          </p:sp>
          <p:sp>
            <p:nvSpPr>
              <p:cNvPr id="157717" name="Text Box 60"/>
              <p:cNvSpPr txBox="1">
                <a:spLocks noChangeArrowheads="1"/>
              </p:cNvSpPr>
              <p:nvPr/>
            </p:nvSpPr>
            <p:spPr bwMode="auto">
              <a:xfrm>
                <a:off x="5707" y="2789"/>
                <a:ext cx="2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a:t>
                </a:r>
              </a:p>
            </p:txBody>
          </p:sp>
        </p:grpSp>
        <p:sp>
          <p:nvSpPr>
            <p:cNvPr id="157704" name="AutoShape 61"/>
            <p:cNvSpPr>
              <a:spLocks noChangeArrowheads="1"/>
            </p:cNvSpPr>
            <p:nvPr/>
          </p:nvSpPr>
          <p:spPr bwMode="auto">
            <a:xfrm rot="-573885">
              <a:off x="3792" y="1746"/>
              <a:ext cx="509" cy="228"/>
            </a:xfrm>
            <a:prstGeom prst="notchedRightArrow">
              <a:avLst>
                <a:gd name="adj1" fmla="val 50000"/>
                <a:gd name="adj2" fmla="val 5581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grpSp>
    </p:spTree>
    <p:extLst>
      <p:ext uri="{BB962C8B-B14F-4D97-AF65-F5344CB8AC3E}">
        <p14:creationId xmlns:p14="http://schemas.microsoft.com/office/powerpoint/2010/main" val="27687692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38546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t>Biomarkers (BMs)</a:t>
            </a:r>
          </a:p>
        </p:txBody>
      </p:sp>
      <p:sp>
        <p:nvSpPr>
          <p:cNvPr id="149507" name="Rectangle 3"/>
          <p:cNvSpPr>
            <a:spLocks noGrp="1" noChangeArrowheads="1"/>
          </p:cNvSpPr>
          <p:nvPr>
            <p:ph type="body" idx="1"/>
          </p:nvPr>
        </p:nvSpPr>
        <p:spPr/>
        <p:txBody>
          <a:bodyPr/>
          <a:lstStyle/>
          <a:p>
            <a:pPr>
              <a:lnSpc>
                <a:spcPct val="90000"/>
              </a:lnSpc>
            </a:pPr>
            <a:r>
              <a:rPr lang="en-US" altLang="en-US" smtClean="0"/>
              <a:t>A </a:t>
            </a:r>
            <a:r>
              <a:rPr lang="en-US" altLang="en-US" b="1" u="sng" smtClean="0"/>
              <a:t>biomarker</a:t>
            </a:r>
            <a:r>
              <a:rPr lang="en-US" altLang="en-US" smtClean="0"/>
              <a:t> is </a:t>
            </a:r>
            <a:r>
              <a:rPr lang="en-US" altLang="en-US" b="1" smtClean="0"/>
              <a:t>quantifiable characteristic</a:t>
            </a:r>
            <a:r>
              <a:rPr lang="en-US" altLang="en-US" smtClean="0"/>
              <a:t> of biochemical, physiological, toxicological or ecological </a:t>
            </a:r>
            <a:r>
              <a:rPr lang="en-US" altLang="en-US" b="1" smtClean="0"/>
              <a:t>process</a:t>
            </a:r>
            <a:r>
              <a:rPr lang="en-US" altLang="en-US" smtClean="0"/>
              <a:t> or function </a:t>
            </a:r>
            <a:r>
              <a:rPr lang="en-US" altLang="en-US" b="1" smtClean="0"/>
              <a:t>that has been correlated or causally linked to effects</a:t>
            </a:r>
            <a:r>
              <a:rPr lang="en-US" altLang="en-US" smtClean="0"/>
              <a:t>.</a:t>
            </a:r>
          </a:p>
          <a:p>
            <a:pPr>
              <a:lnSpc>
                <a:spcPct val="90000"/>
              </a:lnSpc>
            </a:pPr>
            <a:endParaRPr lang="en-US" altLang="en-US" smtClean="0"/>
          </a:p>
          <a:p>
            <a:pPr>
              <a:lnSpc>
                <a:spcPct val="90000"/>
              </a:lnSpc>
            </a:pPr>
            <a:r>
              <a:rPr lang="en-US" altLang="en-US" smtClean="0"/>
              <a:t>NOTE: Bioindicator &amp; Biomarker are terms used interchangably – largely personal preference</a:t>
            </a:r>
          </a:p>
        </p:txBody>
      </p:sp>
      <p:sp>
        <p:nvSpPr>
          <p:cNvPr id="7172" name="Text Box 4"/>
          <p:cNvSpPr txBox="1">
            <a:spLocks noChangeArrowheads="1"/>
          </p:cNvSpPr>
          <p:nvPr/>
        </p:nvSpPr>
        <p:spPr bwMode="auto">
          <a:xfrm>
            <a:off x="3717925" y="6361113"/>
            <a:ext cx="5467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latin typeface="Arial" panose="020B0604020202020204" pitchFamily="34" charset="0"/>
              </a:rPr>
              <a:t>From McCarty et al. 2002 (Hum. Ecol. Risk Assess.)</a:t>
            </a:r>
          </a:p>
          <a:p>
            <a:pPr eaLnBrk="1" hangingPunct="1">
              <a:spcBef>
                <a:spcPct val="0"/>
              </a:spcBef>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1472523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09800" y="381000"/>
            <a:ext cx="7772400" cy="1143000"/>
          </a:xfrm>
        </p:spPr>
        <p:txBody>
          <a:bodyPr/>
          <a:lstStyle/>
          <a:p>
            <a:r>
              <a:rPr lang="en-US" altLang="en-US" smtClean="0"/>
              <a:t>Biomarker results possible:</a:t>
            </a:r>
          </a:p>
        </p:txBody>
      </p:sp>
      <p:graphicFrame>
        <p:nvGraphicFramePr>
          <p:cNvPr id="165891" name="Group 3"/>
          <p:cNvGraphicFramePr>
            <a:graphicFrameLocks noGrp="1"/>
          </p:cNvGraphicFramePr>
          <p:nvPr>
            <p:ph idx="1"/>
          </p:nvPr>
        </p:nvGraphicFramePr>
        <p:xfrm>
          <a:off x="2055813" y="1303339"/>
          <a:ext cx="8062912" cy="4046539"/>
        </p:xfrm>
        <a:graphic>
          <a:graphicData uri="http://schemas.openxmlformats.org/drawingml/2006/table">
            <a:tbl>
              <a:tblPr/>
              <a:tblGrid>
                <a:gridCol w="1631950"/>
                <a:gridCol w="1905000"/>
                <a:gridCol w="1738312"/>
                <a:gridCol w="2787650"/>
              </a:tblGrid>
              <a:tr h="137159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BM assay positive?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Bioremediation occurring?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Possible problem w/BM assay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True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10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False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Not Specific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True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35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False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Not Robust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42959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5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981200" y="0"/>
            <a:ext cx="8229600" cy="1143000"/>
          </a:xfrm>
        </p:spPr>
        <p:txBody>
          <a:bodyPr/>
          <a:lstStyle/>
          <a:p>
            <a:r>
              <a:rPr lang="en-US" altLang="en-US" smtClean="0"/>
              <a:t>Reasons for False + and False -</a:t>
            </a:r>
          </a:p>
        </p:txBody>
      </p:sp>
      <p:sp>
        <p:nvSpPr>
          <p:cNvPr id="21507" name="Rectangle 3"/>
          <p:cNvSpPr>
            <a:spLocks noGrp="1" noChangeArrowheads="1"/>
          </p:cNvSpPr>
          <p:nvPr>
            <p:ph type="body" sz="half" idx="1"/>
          </p:nvPr>
        </p:nvSpPr>
        <p:spPr>
          <a:xfrm>
            <a:off x="1524001" y="839788"/>
            <a:ext cx="4297363" cy="4525962"/>
          </a:xfrm>
        </p:spPr>
        <p:txBody>
          <a:bodyPr/>
          <a:lstStyle/>
          <a:p>
            <a:pPr>
              <a:lnSpc>
                <a:spcPct val="90000"/>
              </a:lnSpc>
            </a:pPr>
            <a:r>
              <a:rPr lang="en-US" altLang="en-US" smtClean="0"/>
              <a:t>Reasons for False +</a:t>
            </a:r>
          </a:p>
          <a:p>
            <a:pPr lvl="1">
              <a:lnSpc>
                <a:spcPct val="90000"/>
              </a:lnSpc>
            </a:pPr>
            <a:r>
              <a:rPr lang="en-US" altLang="en-US" smtClean="0"/>
              <a:t>Contamination</a:t>
            </a:r>
          </a:p>
          <a:p>
            <a:pPr lvl="1">
              <a:lnSpc>
                <a:spcPct val="90000"/>
              </a:lnSpc>
            </a:pPr>
            <a:r>
              <a:rPr lang="en-US" altLang="en-US" smtClean="0"/>
              <a:t>Presence of the BM not linked to process of interest </a:t>
            </a:r>
          </a:p>
          <a:p>
            <a:pPr lvl="2">
              <a:lnSpc>
                <a:spcPct val="90000"/>
              </a:lnSpc>
            </a:pPr>
            <a:r>
              <a:rPr lang="en-US" altLang="en-US" smtClean="0"/>
              <a:t>DNA BM may not be expressed as  RNA,protein</a:t>
            </a:r>
          </a:p>
          <a:p>
            <a:pPr lvl="2">
              <a:lnSpc>
                <a:spcPct val="90000"/>
              </a:lnSpc>
            </a:pPr>
            <a:r>
              <a:rPr lang="en-US" altLang="en-US" smtClean="0"/>
              <a:t>BM not “specific” to process</a:t>
            </a:r>
          </a:p>
          <a:p>
            <a:pPr lvl="1">
              <a:lnSpc>
                <a:spcPct val="90000"/>
              </a:lnSpc>
            </a:pPr>
            <a:r>
              <a:rPr lang="en-US" altLang="en-US" smtClean="0"/>
              <a:t>“cross-talk” due to non-specific hybridization to non-target BM</a:t>
            </a:r>
          </a:p>
        </p:txBody>
      </p:sp>
      <p:sp>
        <p:nvSpPr>
          <p:cNvPr id="21508" name="Rectangle 4"/>
          <p:cNvSpPr>
            <a:spLocks noGrp="1" noChangeArrowheads="1"/>
          </p:cNvSpPr>
          <p:nvPr>
            <p:ph type="body" sz="half" idx="2"/>
          </p:nvPr>
        </p:nvSpPr>
        <p:spPr>
          <a:xfrm>
            <a:off x="5730876" y="862013"/>
            <a:ext cx="4937125" cy="4525962"/>
          </a:xfrm>
        </p:spPr>
        <p:txBody>
          <a:bodyPr/>
          <a:lstStyle/>
          <a:p>
            <a:pPr>
              <a:lnSpc>
                <a:spcPct val="90000"/>
              </a:lnSpc>
            </a:pPr>
            <a:r>
              <a:rPr lang="en-US" altLang="en-US" smtClean="0"/>
              <a:t>Reasons for False –</a:t>
            </a:r>
          </a:p>
          <a:p>
            <a:pPr lvl="1">
              <a:lnSpc>
                <a:spcPct val="90000"/>
              </a:lnSpc>
            </a:pPr>
            <a:r>
              <a:rPr lang="en-US" altLang="en-US" smtClean="0"/>
              <a:t>Poor recovery of biomolecules from site</a:t>
            </a:r>
          </a:p>
          <a:p>
            <a:pPr lvl="1">
              <a:lnSpc>
                <a:spcPct val="90000"/>
              </a:lnSpc>
            </a:pPr>
            <a:r>
              <a:rPr lang="en-US" altLang="en-US" smtClean="0"/>
              <a:t>Inhibition of BM assay by co-extracted compounds</a:t>
            </a:r>
          </a:p>
          <a:p>
            <a:pPr lvl="1">
              <a:lnSpc>
                <a:spcPct val="90000"/>
              </a:lnSpc>
            </a:pPr>
            <a:r>
              <a:rPr lang="en-US" altLang="en-US" smtClean="0"/>
              <a:t>The BM is not “robust” enough (the process is happening but BM list/assay insufficient)</a:t>
            </a:r>
          </a:p>
          <a:p>
            <a:pPr lvl="2">
              <a:lnSpc>
                <a:spcPct val="90000"/>
              </a:lnSpc>
            </a:pPr>
            <a:r>
              <a:rPr lang="en-US" altLang="en-US" smtClean="0"/>
              <a:t>Primer targets region that may vary in diff’t versions of a gene</a:t>
            </a:r>
          </a:p>
          <a:p>
            <a:pPr lvl="2">
              <a:lnSpc>
                <a:spcPct val="90000"/>
              </a:lnSpc>
            </a:pPr>
            <a:r>
              <a:rPr lang="en-US" altLang="en-US" smtClean="0"/>
              <a:t>Entirely diff’t genes responsible</a:t>
            </a:r>
          </a:p>
        </p:txBody>
      </p:sp>
      <p:grpSp>
        <p:nvGrpSpPr>
          <p:cNvPr id="21509" name="Group 5"/>
          <p:cNvGrpSpPr>
            <a:grpSpLocks/>
          </p:cNvGrpSpPr>
          <p:nvPr/>
        </p:nvGrpSpPr>
        <p:grpSpPr bwMode="auto">
          <a:xfrm>
            <a:off x="2392364" y="5286376"/>
            <a:ext cx="7234237" cy="1571625"/>
            <a:chOff x="557" y="3638"/>
            <a:chExt cx="4279" cy="682"/>
          </a:xfrm>
        </p:grpSpPr>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l="1416" t="51237" r="29070" b="33963"/>
            <a:stretch>
              <a:fillRect/>
            </a:stretch>
          </p:blipFill>
          <p:spPr bwMode="auto">
            <a:xfrm>
              <a:off x="565" y="3638"/>
              <a:ext cx="4271"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7"/>
            <p:cNvSpPr>
              <a:spLocks noChangeArrowheads="1"/>
            </p:cNvSpPr>
            <p:nvPr/>
          </p:nvSpPr>
          <p:spPr bwMode="auto">
            <a:xfrm>
              <a:off x="557" y="4099"/>
              <a:ext cx="1833" cy="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1512" name="Text Box 8"/>
            <p:cNvSpPr txBox="1">
              <a:spLocks noChangeArrowheads="1"/>
            </p:cNvSpPr>
            <p:nvPr/>
          </p:nvSpPr>
          <p:spPr bwMode="auto">
            <a:xfrm>
              <a:off x="1170" y="4134"/>
              <a:ext cx="1086"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latin typeface="Arial" panose="020B0604020202020204" pitchFamily="34" charset="0"/>
                </a:rPr>
                <a:t>Primer or probe </a:t>
              </a:r>
            </a:p>
          </p:txBody>
        </p:sp>
      </p:grpSp>
    </p:spTree>
    <p:extLst>
      <p:ext uri="{BB962C8B-B14F-4D97-AF65-F5344CB8AC3E}">
        <p14:creationId xmlns:p14="http://schemas.microsoft.com/office/powerpoint/2010/main" val="1548346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000250" y="762000"/>
            <a:ext cx="8229600" cy="1143000"/>
          </a:xfrm>
        </p:spPr>
        <p:txBody>
          <a:bodyPr>
            <a:normAutofit fontScale="90000"/>
          </a:bodyPr>
          <a:lstStyle/>
          <a:p>
            <a:r>
              <a:rPr lang="en-US" altLang="en-US" sz="4000"/>
              <a:t>Balanced catabolic summary reaction for aerobic glucose respiration</a:t>
            </a:r>
          </a:p>
        </p:txBody>
      </p:sp>
      <p:pic>
        <p:nvPicPr>
          <p:cNvPr id="286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6658"/>
          <a:stretch>
            <a:fillRect/>
          </a:stretch>
        </p:blipFill>
        <p:spPr>
          <a:xfrm>
            <a:off x="1524001" y="2384426"/>
            <a:ext cx="9193213" cy="2430463"/>
          </a:xfrm>
          <a:noFill/>
        </p:spPr>
      </p:pic>
      <p:sp>
        <p:nvSpPr>
          <p:cNvPr id="28676" name="TextBox 1"/>
          <p:cNvSpPr txBox="1">
            <a:spLocks noChangeArrowheads="1"/>
          </p:cNvSpPr>
          <p:nvPr/>
        </p:nvSpPr>
        <p:spPr bwMode="auto">
          <a:xfrm>
            <a:off x="2133600" y="5029200"/>
            <a:ext cx="72850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imes New Roman" panose="02020603050405020304" pitchFamily="18" charset="0"/>
              </a:rPr>
              <a:t>Note: 1 eeq reduces ¼ mole O2 to water (1/4 mole O2 = 32/4 = 8 g O2)</a:t>
            </a:r>
          </a:p>
          <a:p>
            <a:pPr eaLnBrk="1" hangingPunct="1">
              <a:spcBef>
                <a:spcPct val="0"/>
              </a:spcBef>
              <a:buFontTx/>
              <a:buNone/>
            </a:pPr>
            <a:r>
              <a:rPr lang="en-US" altLang="en-US" sz="2400">
                <a:latin typeface="Times New Roman" panose="02020603050405020304" pitchFamily="18" charset="0"/>
              </a:rPr>
              <a:t>Therefore 1 eeq of an electron donor imposes 8 g of Oxygen Demand (OD)</a:t>
            </a:r>
          </a:p>
        </p:txBody>
      </p:sp>
    </p:spTree>
    <p:extLst>
      <p:ext uri="{BB962C8B-B14F-4D97-AF65-F5344CB8AC3E}">
        <p14:creationId xmlns:p14="http://schemas.microsoft.com/office/powerpoint/2010/main" val="475908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z="4000"/>
              <a:t>Criteria for Bioremediation Biomarkers</a:t>
            </a:r>
          </a:p>
        </p:txBody>
      </p:sp>
      <p:sp>
        <p:nvSpPr>
          <p:cNvPr id="23555" name="Rectangle 3"/>
          <p:cNvSpPr>
            <a:spLocks noGrp="1" noChangeArrowheads="1"/>
          </p:cNvSpPr>
          <p:nvPr>
            <p:ph type="body" idx="1"/>
          </p:nvPr>
        </p:nvSpPr>
        <p:spPr>
          <a:xfrm>
            <a:off x="1981200" y="1600201"/>
            <a:ext cx="8229600" cy="4854575"/>
          </a:xfrm>
        </p:spPr>
        <p:txBody>
          <a:bodyPr/>
          <a:lstStyle/>
          <a:p>
            <a:pPr>
              <a:lnSpc>
                <a:spcPct val="90000"/>
              </a:lnSpc>
            </a:pPr>
            <a:r>
              <a:rPr lang="en-US" altLang="en-US" u="sng"/>
              <a:t>Scientific criteria</a:t>
            </a:r>
            <a:r>
              <a:rPr lang="en-US" altLang="en-US"/>
              <a:t>: </a:t>
            </a:r>
          </a:p>
          <a:p>
            <a:pPr lvl="2">
              <a:lnSpc>
                <a:spcPct val="90000"/>
              </a:lnSpc>
            </a:pPr>
            <a:r>
              <a:rPr lang="en-US" altLang="en-US"/>
              <a:t>specificity (are they specific to process of interest?)</a:t>
            </a:r>
          </a:p>
          <a:p>
            <a:pPr lvl="2">
              <a:lnSpc>
                <a:spcPct val="90000"/>
              </a:lnSpc>
            </a:pPr>
            <a:r>
              <a:rPr lang="en-US" altLang="en-US"/>
              <a:t>robustness (are they crucial to the process of interest?)</a:t>
            </a:r>
          </a:p>
          <a:p>
            <a:pPr lvl="2">
              <a:lnSpc>
                <a:spcPct val="90000"/>
              </a:lnSpc>
            </a:pPr>
            <a:r>
              <a:rPr lang="en-US" altLang="en-US"/>
              <a:t>temporal sensitivity (are they indicative of current activity?)</a:t>
            </a:r>
          </a:p>
          <a:p>
            <a:pPr lvl="2">
              <a:lnSpc>
                <a:spcPct val="90000"/>
              </a:lnSpc>
            </a:pPr>
            <a:r>
              <a:rPr lang="en-US" altLang="en-US"/>
              <a:t>quantitative correlation w/process rates (can they inform modeling efforts?)</a:t>
            </a:r>
          </a:p>
          <a:p>
            <a:pPr lvl="2">
              <a:lnSpc>
                <a:spcPct val="90000"/>
              </a:lnSpc>
            </a:pPr>
            <a:endParaRPr lang="en-US" altLang="en-US"/>
          </a:p>
          <a:p>
            <a:pPr>
              <a:lnSpc>
                <a:spcPct val="90000"/>
              </a:lnSpc>
            </a:pPr>
            <a:r>
              <a:rPr lang="en-US" altLang="en-US" u="sng"/>
              <a:t>Logistical criteria</a:t>
            </a:r>
            <a:r>
              <a:rPr lang="en-US" altLang="en-US"/>
              <a:t>: </a:t>
            </a:r>
          </a:p>
          <a:p>
            <a:pPr lvl="2">
              <a:lnSpc>
                <a:spcPct val="90000"/>
              </a:lnSpc>
            </a:pPr>
            <a:r>
              <a:rPr lang="en-US" altLang="en-US"/>
              <a:t>amount and type of field sample needed</a:t>
            </a:r>
          </a:p>
          <a:p>
            <a:pPr lvl="2">
              <a:lnSpc>
                <a:spcPct val="90000"/>
              </a:lnSpc>
            </a:pPr>
            <a:r>
              <a:rPr lang="en-US" altLang="en-US"/>
              <a:t>equipment or expertise needed</a:t>
            </a:r>
          </a:p>
          <a:p>
            <a:pPr lvl="2">
              <a:lnSpc>
                <a:spcPct val="90000"/>
              </a:lnSpc>
            </a:pPr>
            <a:r>
              <a:rPr lang="en-US" altLang="en-US"/>
              <a:t>interference from non-target organisms (false positives and false negatives) or abiotic factors</a:t>
            </a:r>
          </a:p>
          <a:p>
            <a:pPr lvl="2">
              <a:lnSpc>
                <a:spcPct val="90000"/>
              </a:lnSpc>
            </a:pPr>
            <a:r>
              <a:rPr lang="en-US" altLang="en-US"/>
              <a:t>ease of data interpretation</a:t>
            </a:r>
          </a:p>
        </p:txBody>
      </p:sp>
    </p:spTree>
    <p:extLst>
      <p:ext uri="{BB962C8B-B14F-4D97-AF65-F5344CB8AC3E}">
        <p14:creationId xmlns:p14="http://schemas.microsoft.com/office/powerpoint/2010/main" val="34429187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t>Biomarkers (BMs)</a:t>
            </a:r>
          </a:p>
        </p:txBody>
      </p:sp>
      <p:sp>
        <p:nvSpPr>
          <p:cNvPr id="149507" name="Rectangle 3"/>
          <p:cNvSpPr>
            <a:spLocks noGrp="1" noChangeArrowheads="1"/>
          </p:cNvSpPr>
          <p:nvPr>
            <p:ph type="body" idx="1"/>
          </p:nvPr>
        </p:nvSpPr>
        <p:spPr/>
        <p:txBody>
          <a:bodyPr/>
          <a:lstStyle/>
          <a:p>
            <a:pPr>
              <a:lnSpc>
                <a:spcPct val="90000"/>
              </a:lnSpc>
            </a:pPr>
            <a:r>
              <a:rPr lang="en-US" altLang="en-US" smtClean="0"/>
              <a:t>A </a:t>
            </a:r>
            <a:r>
              <a:rPr lang="en-US" altLang="en-US" b="1" u="sng" smtClean="0"/>
              <a:t>biomarker</a:t>
            </a:r>
            <a:r>
              <a:rPr lang="en-US" altLang="en-US" smtClean="0"/>
              <a:t> is </a:t>
            </a:r>
            <a:r>
              <a:rPr lang="en-US" altLang="en-US" b="1" smtClean="0"/>
              <a:t>quantifiable characteristic</a:t>
            </a:r>
            <a:r>
              <a:rPr lang="en-US" altLang="en-US" smtClean="0"/>
              <a:t> of biochemical, physiological, toxicological or ecological </a:t>
            </a:r>
            <a:r>
              <a:rPr lang="en-US" altLang="en-US" b="1" smtClean="0"/>
              <a:t>process</a:t>
            </a:r>
            <a:r>
              <a:rPr lang="en-US" altLang="en-US" smtClean="0"/>
              <a:t> or function </a:t>
            </a:r>
            <a:r>
              <a:rPr lang="en-US" altLang="en-US" b="1" smtClean="0"/>
              <a:t>that has been correlated or causally linked to effects</a:t>
            </a:r>
            <a:r>
              <a:rPr lang="en-US" altLang="en-US" smtClean="0"/>
              <a:t>.</a:t>
            </a:r>
          </a:p>
          <a:p>
            <a:pPr>
              <a:lnSpc>
                <a:spcPct val="90000"/>
              </a:lnSpc>
            </a:pPr>
            <a:endParaRPr lang="en-US" altLang="en-US" smtClean="0"/>
          </a:p>
          <a:p>
            <a:pPr>
              <a:lnSpc>
                <a:spcPct val="90000"/>
              </a:lnSpc>
            </a:pPr>
            <a:r>
              <a:rPr lang="en-US" altLang="en-US" smtClean="0"/>
              <a:t>NOTE: Bioindicator &amp; Biomarker are terms used interchangably – largely personal preference</a:t>
            </a:r>
          </a:p>
        </p:txBody>
      </p:sp>
      <p:sp>
        <p:nvSpPr>
          <p:cNvPr id="10244" name="Text Box 4"/>
          <p:cNvSpPr txBox="1">
            <a:spLocks noChangeArrowheads="1"/>
          </p:cNvSpPr>
          <p:nvPr/>
        </p:nvSpPr>
        <p:spPr bwMode="auto">
          <a:xfrm>
            <a:off x="3717925" y="6361113"/>
            <a:ext cx="5467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latin typeface="Arial" panose="020B0604020202020204" pitchFamily="34" charset="0"/>
              </a:rPr>
              <a:t>From McCarty et al. 2002 (Hum. Ecol. Risk Assess.)</a:t>
            </a:r>
          </a:p>
          <a:p>
            <a:pPr eaLnBrk="1" hangingPunct="1">
              <a:spcBef>
                <a:spcPct val="0"/>
              </a:spcBef>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836119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225" y="857250"/>
            <a:ext cx="8420100" cy="1087438"/>
          </a:xfrm>
        </p:spPr>
        <p:txBody>
          <a:bodyPr>
            <a:normAutofit fontScale="90000"/>
          </a:bodyPr>
          <a:lstStyle/>
          <a:p>
            <a:pPr>
              <a:defRPr/>
            </a:pPr>
            <a:r>
              <a:rPr lang="en-US" dirty="0" smtClean="0"/>
              <a:t>Basic Objective: Monitoring and quantifying specific microbial processes in complex settings</a:t>
            </a:r>
            <a:endParaRPr lang="en-US" dirty="0"/>
          </a:p>
        </p:txBody>
      </p:sp>
      <p:sp>
        <p:nvSpPr>
          <p:cNvPr id="12291" name="Content Placeholder 2"/>
          <p:cNvSpPr>
            <a:spLocks noGrp="1"/>
          </p:cNvSpPr>
          <p:nvPr>
            <p:ph idx="1"/>
          </p:nvPr>
        </p:nvSpPr>
        <p:spPr>
          <a:xfrm>
            <a:off x="1860550" y="2252663"/>
            <a:ext cx="7543800" cy="3016250"/>
          </a:xfrm>
        </p:spPr>
        <p:txBody>
          <a:bodyPr/>
          <a:lstStyle/>
          <a:p>
            <a:r>
              <a:rPr lang="en-US" altLang="en-US" sz="2100"/>
              <a:t>Bioremediation</a:t>
            </a:r>
          </a:p>
          <a:p>
            <a:r>
              <a:rPr lang="en-US" altLang="en-US" sz="2100"/>
              <a:t>Nutrient cycling </a:t>
            </a:r>
          </a:p>
          <a:p>
            <a:r>
              <a:rPr lang="en-US" altLang="en-US" sz="2100"/>
              <a:t>Wastewater treatment </a:t>
            </a:r>
          </a:p>
          <a:p>
            <a:r>
              <a:rPr lang="en-US" altLang="en-US" sz="2100"/>
              <a:t>Bioenergy</a:t>
            </a:r>
          </a:p>
          <a:p>
            <a:r>
              <a:rPr lang="en-US" altLang="en-US" sz="2100"/>
              <a:t>Green chemistry </a:t>
            </a:r>
          </a:p>
          <a:p>
            <a:r>
              <a:rPr lang="en-US" altLang="en-US" sz="2100"/>
              <a:t>Greenhouse gas cycling</a:t>
            </a:r>
          </a:p>
          <a:p>
            <a:r>
              <a:rPr lang="en-US" altLang="en-US" sz="2100"/>
              <a:t>Pathogen presence/risk level</a:t>
            </a:r>
          </a:p>
        </p:txBody>
      </p:sp>
      <p:grpSp>
        <p:nvGrpSpPr>
          <p:cNvPr id="12292" name="Group 4"/>
          <p:cNvGrpSpPr>
            <a:grpSpLocks/>
          </p:cNvGrpSpPr>
          <p:nvPr/>
        </p:nvGrpSpPr>
        <p:grpSpPr bwMode="auto">
          <a:xfrm>
            <a:off x="8334376" y="1520825"/>
            <a:ext cx="2144713" cy="1773238"/>
            <a:chOff x="7621696" y="2080867"/>
            <a:chExt cx="2858688" cy="2364195"/>
          </a:xfrm>
        </p:grpSpPr>
        <p:pic>
          <p:nvPicPr>
            <p:cNvPr id="12299" name="Picture 2" descr="https://upload.wikimedia.org/wikipedia/commons/thumb/f/fe/Nitrogen_Cycle.svg/2000px-Nitrogen_Cy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696" y="2080867"/>
              <a:ext cx="2853954" cy="214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632277" y="4152977"/>
              <a:ext cx="2848107" cy="292085"/>
            </a:xfrm>
            <a:prstGeom prst="rect">
              <a:avLst/>
            </a:prstGeom>
          </p:spPr>
          <p:txBody>
            <a:bodyPr wrap="none">
              <a:spAutoFit/>
            </a:bodyPr>
            <a:lstStyle/>
            <a:p>
              <a:pPr>
                <a:defRPr/>
              </a:pPr>
              <a:r>
                <a:rPr lang="en-US" sz="825" dirty="0">
                  <a:solidFill>
                    <a:srgbClr val="000000"/>
                  </a:solidFill>
                  <a:latin typeface="Calibri" panose="020F0502020204030204"/>
                </a:rPr>
                <a:t>https://en.wikipedia.org/wiki/Nitrogen_cycle</a:t>
              </a:r>
            </a:p>
          </p:txBody>
        </p:sp>
      </p:grpSp>
      <p:grpSp>
        <p:nvGrpSpPr>
          <p:cNvPr id="12293" name="Group 6"/>
          <p:cNvGrpSpPr>
            <a:grpSpLocks/>
          </p:cNvGrpSpPr>
          <p:nvPr/>
        </p:nvGrpSpPr>
        <p:grpSpPr bwMode="auto">
          <a:xfrm>
            <a:off x="5280025" y="2725738"/>
            <a:ext cx="3365500" cy="2368550"/>
            <a:chOff x="4762169" y="4326207"/>
            <a:chExt cx="3023547" cy="2016378"/>
          </a:xfrm>
        </p:grpSpPr>
        <p:pic>
          <p:nvPicPr>
            <p:cNvPr id="12297" name="Picture 4" descr="in situ bioremedi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169" y="4326207"/>
              <a:ext cx="2857500" cy="192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Rectangle 5"/>
            <p:cNvSpPr>
              <a:spLocks noChangeArrowheads="1"/>
            </p:cNvSpPr>
            <p:nvPr/>
          </p:nvSpPr>
          <p:spPr bwMode="auto">
            <a:xfrm>
              <a:off x="6239681" y="6185418"/>
              <a:ext cx="1546035" cy="15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600">
                  <a:solidFill>
                    <a:srgbClr val="000000"/>
                  </a:solidFill>
                  <a:latin typeface="Calibri" panose="020F0502020204030204" pitchFamily="34" charset="0"/>
                </a:rPr>
                <a:t>http://followgreenliving.com</a:t>
              </a:r>
            </a:p>
          </p:txBody>
        </p:sp>
      </p:grpSp>
      <p:grpSp>
        <p:nvGrpSpPr>
          <p:cNvPr id="12294" name="Group 8"/>
          <p:cNvGrpSpPr>
            <a:grpSpLocks/>
          </p:cNvGrpSpPr>
          <p:nvPr/>
        </p:nvGrpSpPr>
        <p:grpSpPr bwMode="auto">
          <a:xfrm>
            <a:off x="8197850" y="3789364"/>
            <a:ext cx="2260600" cy="1792287"/>
            <a:chOff x="7022801" y="3914072"/>
            <a:chExt cx="3013529" cy="2390041"/>
          </a:xfrm>
        </p:grpSpPr>
        <p:pic>
          <p:nvPicPr>
            <p:cNvPr id="12295" name="Picture 6" descr="media/image5.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2801" y="3914072"/>
              <a:ext cx="3013529" cy="239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7088405" y="3945826"/>
              <a:ext cx="1062354" cy="349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spTree>
    <p:extLst>
      <p:ext uri="{BB962C8B-B14F-4D97-AF65-F5344CB8AC3E}">
        <p14:creationId xmlns:p14="http://schemas.microsoft.com/office/powerpoint/2010/main" val="8196111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836738" y="1193801"/>
            <a:ext cx="8043862" cy="900113"/>
          </a:xfrm>
        </p:spPr>
        <p:txBody>
          <a:bodyPr>
            <a:normAutofit fontScale="90000"/>
          </a:bodyPr>
          <a:lstStyle/>
          <a:p>
            <a:pPr eaLnBrk="1" hangingPunct="1"/>
            <a:r>
              <a:rPr lang="en-US" altLang="en-US" sz="3300"/>
              <a:t>E.g. of biomarkers for </a:t>
            </a:r>
            <a:r>
              <a:rPr lang="en-US" altLang="en-US" sz="3300" i="1"/>
              <a:t>in situ</a:t>
            </a:r>
            <a:r>
              <a:rPr lang="en-US" altLang="en-US" sz="3300"/>
              <a:t> bioremediation: Recall the overlapping lines of evidence needed to document Biorem?</a:t>
            </a:r>
            <a:br>
              <a:rPr lang="en-US" altLang="en-US" sz="3300"/>
            </a:br>
            <a:endParaRPr lang="en-US" altLang="en-US" sz="2700"/>
          </a:p>
        </p:txBody>
      </p:sp>
      <p:sp>
        <p:nvSpPr>
          <p:cNvPr id="41987" name="Rectangle 3"/>
          <p:cNvSpPr>
            <a:spLocks noGrp="1" noChangeArrowheads="1"/>
          </p:cNvSpPr>
          <p:nvPr>
            <p:ph idx="1"/>
          </p:nvPr>
        </p:nvSpPr>
        <p:spPr>
          <a:xfrm>
            <a:off x="2028825" y="2378076"/>
            <a:ext cx="6172200" cy="3394075"/>
          </a:xfrm>
        </p:spPr>
        <p:txBody>
          <a:bodyPr/>
          <a:lstStyle/>
          <a:p>
            <a:pPr marL="457200" indent="-457200">
              <a:buFontTx/>
              <a:buAutoNum type="arabicPeriod"/>
            </a:pPr>
            <a:r>
              <a:rPr lang="en-US" altLang="en-US" sz="2100">
                <a:solidFill>
                  <a:schemeClr val="folHlink"/>
                </a:solidFill>
              </a:rPr>
              <a:t>Contaminant(s) concentration is decreasing</a:t>
            </a:r>
            <a:endParaRPr lang="en-US" altLang="en-US" sz="2100"/>
          </a:p>
          <a:p>
            <a:pPr marL="457200" indent="-457200">
              <a:buFontTx/>
              <a:buAutoNum type="arabicPeriod"/>
            </a:pPr>
            <a:r>
              <a:rPr lang="en-US" altLang="en-US" sz="2100">
                <a:solidFill>
                  <a:srgbClr val="00B050"/>
                </a:solidFill>
              </a:rPr>
              <a:t>Microorganisms (MOs) from the site are capable of catalyzing the biodegradation of the contaminant(s)</a:t>
            </a:r>
          </a:p>
          <a:p>
            <a:pPr marL="457200" indent="-457200">
              <a:buFontTx/>
              <a:buAutoNum type="arabicPeriod"/>
            </a:pPr>
            <a:r>
              <a:rPr lang="en-US" altLang="en-US" sz="2100">
                <a:solidFill>
                  <a:srgbClr val="99CCFF"/>
                </a:solidFill>
              </a:rPr>
              <a:t>The biodegradative capability of the MOs is being realized under field conditions.</a:t>
            </a:r>
          </a:p>
        </p:txBody>
      </p:sp>
      <p:sp>
        <p:nvSpPr>
          <p:cNvPr id="1331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7BF711F-5D9F-4455-81E4-63D5FB8C6DCE}" type="slidenum">
              <a:rPr lang="en-US" altLang="en-US" sz="1400"/>
              <a:pPr/>
              <a:t>63</a:t>
            </a:fld>
            <a:endParaRPr lang="en-US" altLang="en-US" sz="1400"/>
          </a:p>
        </p:txBody>
      </p:sp>
      <p:grpSp>
        <p:nvGrpSpPr>
          <p:cNvPr id="5" name="Group 4"/>
          <p:cNvGrpSpPr>
            <a:grpSpLocks/>
          </p:cNvGrpSpPr>
          <p:nvPr/>
        </p:nvGrpSpPr>
        <p:grpSpPr bwMode="auto">
          <a:xfrm>
            <a:off x="7670801" y="3273426"/>
            <a:ext cx="2994025" cy="1863725"/>
            <a:chOff x="8196091" y="3220720"/>
            <a:chExt cx="3990829" cy="2485271"/>
          </a:xfrm>
        </p:grpSpPr>
        <p:sp>
          <p:nvSpPr>
            <p:cNvPr id="3" name="Right Brace 2"/>
            <p:cNvSpPr/>
            <p:nvPr/>
          </p:nvSpPr>
          <p:spPr>
            <a:xfrm rot="2608038">
              <a:off x="8196091" y="3220720"/>
              <a:ext cx="1411391" cy="141199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700">
                <a:solidFill>
                  <a:srgbClr val="000000"/>
                </a:solidFill>
              </a:endParaRPr>
            </a:p>
          </p:txBody>
        </p:sp>
        <p:sp>
          <p:nvSpPr>
            <p:cNvPr id="13320" name="TextBox 3"/>
            <p:cNvSpPr txBox="1">
              <a:spLocks noChangeArrowheads="1"/>
            </p:cNvSpPr>
            <p:nvPr/>
          </p:nvSpPr>
          <p:spPr bwMode="auto">
            <a:xfrm>
              <a:off x="8234680" y="4290219"/>
              <a:ext cx="395224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100">
                  <a:solidFill>
                    <a:srgbClr val="E48312"/>
                  </a:solidFill>
                  <a:latin typeface="Calibri" panose="020F0502020204030204" pitchFamily="34" charset="0"/>
                </a:rPr>
                <a:t>Well-selected biomarkers can address Criteria 2 &amp; 3 simultaneously</a:t>
              </a:r>
            </a:p>
          </p:txBody>
        </p:sp>
      </p:grpSp>
      <p:sp>
        <p:nvSpPr>
          <p:cNvPr id="6" name="TextBox 5"/>
          <p:cNvSpPr txBox="1">
            <a:spLocks noChangeArrowheads="1"/>
          </p:cNvSpPr>
          <p:nvPr/>
        </p:nvSpPr>
        <p:spPr bwMode="auto">
          <a:xfrm>
            <a:off x="2193925" y="4594225"/>
            <a:ext cx="55705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100" b="1" i="1">
                <a:solidFill>
                  <a:srgbClr val="000000"/>
                </a:solidFill>
                <a:latin typeface="Calibri" panose="020F0502020204030204" pitchFamily="34" charset="0"/>
              </a:rPr>
              <a:t>Ideally, they also relate to </a:t>
            </a:r>
            <a:r>
              <a:rPr lang="en-US" altLang="en-US" sz="2100" b="1" i="1" u="sng">
                <a:solidFill>
                  <a:srgbClr val="000000"/>
                </a:solidFill>
                <a:latin typeface="Calibri" panose="020F0502020204030204" pitchFamily="34" charset="0"/>
              </a:rPr>
              <a:t>RATES</a:t>
            </a:r>
            <a:r>
              <a:rPr lang="en-US" altLang="en-US" sz="2100" b="1" i="1">
                <a:solidFill>
                  <a:srgbClr val="000000"/>
                </a:solidFill>
                <a:latin typeface="Calibri" panose="020F0502020204030204" pitchFamily="34" charset="0"/>
              </a:rPr>
              <a:t> of bioremediation (inform forecast modeling)</a:t>
            </a:r>
          </a:p>
        </p:txBody>
      </p:sp>
    </p:spTree>
    <p:extLst>
      <p:ext uri="{BB962C8B-B14F-4D97-AF65-F5344CB8AC3E}">
        <p14:creationId xmlns:p14="http://schemas.microsoft.com/office/powerpoint/2010/main" val="3474295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3124200" y="287339"/>
            <a:ext cx="7543800" cy="1449387"/>
          </a:xfrm>
        </p:spPr>
        <p:txBody>
          <a:bodyPr vert="horz" lIns="68565" tIns="34283" rIns="68565" bIns="34283" rtlCol="0" anchor="ctr" anchorCtr="1">
            <a:normAutofit/>
          </a:bodyPr>
          <a:lstStyle/>
          <a:p>
            <a:pPr>
              <a:defRPr/>
            </a:pPr>
            <a:r>
              <a:rPr lang="en-US" altLang="en-US" sz="3000" dirty="0">
                <a:effectLst>
                  <a:outerShdw blurRad="38100" dist="38100" dir="2700000" algn="tl">
                    <a:srgbClr val="C0C0C0"/>
                  </a:outerShdw>
                </a:effectLst>
              </a:rPr>
              <a:t>Criteria for Bioremediation Biomarkers</a:t>
            </a:r>
          </a:p>
        </p:txBody>
      </p:sp>
      <p:sp>
        <p:nvSpPr>
          <p:cNvPr id="25603" name="Rectangle 3"/>
          <p:cNvSpPr>
            <a:spLocks noGrp="1" noChangeArrowheads="1"/>
          </p:cNvSpPr>
          <p:nvPr>
            <p:ph type="body" idx="4294967295"/>
          </p:nvPr>
        </p:nvSpPr>
        <p:spPr>
          <a:xfrm>
            <a:off x="1524000" y="2057401"/>
            <a:ext cx="6172200" cy="3641725"/>
          </a:xfrm>
        </p:spPr>
        <p:txBody>
          <a:bodyPr vert="horz" lIns="68565" tIns="34283" rIns="68565" bIns="34283" rtlCol="0">
            <a:normAutofit fontScale="92500" lnSpcReduction="10000"/>
          </a:bodyPr>
          <a:lstStyle/>
          <a:p>
            <a:pPr>
              <a:buFontTx/>
              <a:buNone/>
              <a:defRPr/>
            </a:pPr>
            <a:r>
              <a:rPr lang="en-US" altLang="en-US" u="sng" dirty="0">
                <a:effectLst>
                  <a:outerShdw blurRad="38100" dist="38100" dir="2700000" algn="tl">
                    <a:srgbClr val="C0C0C0"/>
                  </a:outerShdw>
                </a:effectLst>
              </a:rPr>
              <a:t>Scientific criteria</a:t>
            </a:r>
            <a:r>
              <a:rPr lang="en-US" altLang="en-US" dirty="0">
                <a:effectLst>
                  <a:outerShdw blurRad="38100" dist="38100" dir="2700000" algn="tl">
                    <a:srgbClr val="C0C0C0"/>
                  </a:outerShdw>
                </a:effectLst>
              </a:rPr>
              <a:t>: </a:t>
            </a:r>
          </a:p>
          <a:p>
            <a:pPr>
              <a:defRPr/>
            </a:pPr>
            <a:r>
              <a:rPr lang="en-US" altLang="en-US" dirty="0">
                <a:effectLst>
                  <a:outerShdw blurRad="38100" dist="38100" dir="2700000" algn="tl">
                    <a:srgbClr val="C0C0C0"/>
                  </a:outerShdw>
                </a:effectLst>
              </a:rPr>
              <a:t>temporal sensitivity (are they indicative of current activity?)</a:t>
            </a:r>
          </a:p>
          <a:p>
            <a:pPr>
              <a:defRPr/>
            </a:pPr>
            <a:r>
              <a:rPr lang="en-US" altLang="en-US" dirty="0">
                <a:effectLst>
                  <a:outerShdw blurRad="38100" dist="38100" dir="2700000" algn="tl">
                    <a:srgbClr val="C0C0C0"/>
                  </a:outerShdw>
                </a:effectLst>
              </a:rPr>
              <a:t>quantitative correlation w/process rates (can they inform modeling?)</a:t>
            </a:r>
          </a:p>
          <a:p>
            <a:pPr>
              <a:defRPr/>
            </a:pPr>
            <a:r>
              <a:rPr lang="en-US" altLang="en-US" dirty="0">
                <a:effectLst>
                  <a:outerShdw blurRad="38100" dist="38100" dir="2700000" algn="tl">
                    <a:srgbClr val="C0C0C0"/>
                  </a:outerShdw>
                </a:effectLst>
              </a:rPr>
              <a:t>specificity (are they specific to process of interest?)</a:t>
            </a:r>
          </a:p>
          <a:p>
            <a:pPr>
              <a:defRPr/>
            </a:pPr>
            <a:r>
              <a:rPr lang="en-US" altLang="en-US" dirty="0">
                <a:effectLst>
                  <a:outerShdw blurRad="38100" dist="38100" dir="2700000" algn="tl">
                    <a:srgbClr val="C0C0C0"/>
                  </a:outerShdw>
                </a:effectLst>
              </a:rPr>
              <a:t>robustness (are they crucial to the process of interest?)</a:t>
            </a:r>
          </a:p>
        </p:txBody>
      </p:sp>
    </p:spTree>
    <p:extLst>
      <p:ext uri="{BB962C8B-B14F-4D97-AF65-F5344CB8AC3E}">
        <p14:creationId xmlns:p14="http://schemas.microsoft.com/office/powerpoint/2010/main" val="3400580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idx="4294967295"/>
          </p:nvPr>
        </p:nvSpPr>
        <p:spPr>
          <a:xfrm>
            <a:off x="1524000" y="868364"/>
            <a:ext cx="7486650" cy="1101725"/>
          </a:xfrm>
        </p:spPr>
        <p:txBody>
          <a:bodyPr/>
          <a:lstStyle/>
          <a:p>
            <a:pPr eaLnBrk="1" hangingPunct="1"/>
            <a:r>
              <a:rPr lang="en-US" altLang="en-US" sz="3000"/>
              <a:t>Using Biomarkers for rate predictions</a:t>
            </a:r>
          </a:p>
        </p:txBody>
      </p:sp>
      <p:grpSp>
        <p:nvGrpSpPr>
          <p:cNvPr id="27651" name="Group 4"/>
          <p:cNvGrpSpPr>
            <a:grpSpLocks/>
          </p:cNvGrpSpPr>
          <p:nvPr/>
        </p:nvGrpSpPr>
        <p:grpSpPr bwMode="auto">
          <a:xfrm>
            <a:off x="1524001" y="2713038"/>
            <a:ext cx="3101975" cy="2462212"/>
            <a:chOff x="1719264" y="2422526"/>
            <a:chExt cx="4135436" cy="3281363"/>
          </a:xfrm>
        </p:grpSpPr>
        <p:sp>
          <p:nvSpPr>
            <p:cNvPr id="36" name="AutoShape 4"/>
            <p:cNvSpPr>
              <a:spLocks noChangeArrowheads="1"/>
            </p:cNvSpPr>
            <p:nvPr/>
          </p:nvSpPr>
          <p:spPr bwMode="auto">
            <a:xfrm>
              <a:off x="5092798" y="2591778"/>
              <a:ext cx="761902" cy="380816"/>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algn="ctr">
                <a:defRPr/>
              </a:pPr>
              <a:endParaRPr lang="en-US" sz="1350" i="1">
                <a:solidFill>
                  <a:srgbClr val="000000"/>
                </a:solidFill>
              </a:endParaRPr>
            </a:p>
          </p:txBody>
        </p:sp>
        <p:sp>
          <p:nvSpPr>
            <p:cNvPr id="37" name="AutoShape 5"/>
            <p:cNvSpPr>
              <a:spLocks noChangeArrowheads="1"/>
            </p:cNvSpPr>
            <p:nvPr/>
          </p:nvSpPr>
          <p:spPr bwMode="auto">
            <a:xfrm>
              <a:off x="5092798" y="3962715"/>
              <a:ext cx="761902" cy="380816"/>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algn="ctr">
                <a:defRPr/>
              </a:pPr>
              <a:endParaRPr lang="en-US" sz="1350" i="1">
                <a:solidFill>
                  <a:srgbClr val="000000"/>
                </a:solidFill>
              </a:endParaRPr>
            </a:p>
          </p:txBody>
        </p:sp>
        <p:sp>
          <p:nvSpPr>
            <p:cNvPr id="38" name="AutoShape 6"/>
            <p:cNvSpPr>
              <a:spLocks noChangeArrowheads="1"/>
            </p:cNvSpPr>
            <p:nvPr/>
          </p:nvSpPr>
          <p:spPr bwMode="auto">
            <a:xfrm>
              <a:off x="5092798" y="5181326"/>
              <a:ext cx="761902" cy="380816"/>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pPr algn="ctr">
                <a:defRPr/>
              </a:pPr>
              <a:endParaRPr lang="en-US" sz="1350" i="1">
                <a:solidFill>
                  <a:srgbClr val="000000"/>
                </a:solidFill>
              </a:endParaRPr>
            </a:p>
          </p:txBody>
        </p:sp>
        <p:pic>
          <p:nvPicPr>
            <p:cNvPr id="2765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2422526"/>
              <a:ext cx="1516062"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765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26" y="3438526"/>
              <a:ext cx="138906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9" name="Text Box 24"/>
            <p:cNvSpPr txBox="1">
              <a:spLocks noChangeArrowheads="1"/>
            </p:cNvSpPr>
            <p:nvPr/>
          </p:nvSpPr>
          <p:spPr bwMode="auto">
            <a:xfrm>
              <a:off x="1719264" y="5108576"/>
              <a:ext cx="17494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1229" tIns="30615" rIns="61229" bIns="30615"/>
            <a:lstStyle>
              <a:lvl1pPr defTabSz="414338">
                <a:spcBef>
                  <a:spcPct val="20000"/>
                </a:spcBef>
                <a:buChar char="•"/>
                <a:tabLst>
                  <a:tab pos="657225" algn="l"/>
                  <a:tab pos="1312863" algn="l"/>
                </a:tabLst>
                <a:defRPr sz="3200">
                  <a:solidFill>
                    <a:schemeClr val="tx1"/>
                  </a:solidFill>
                  <a:latin typeface="Times New Roman" panose="02020603050405020304" pitchFamily="18" charset="0"/>
                </a:defRPr>
              </a:lvl1pPr>
              <a:lvl2pPr marL="742950" indent="-285750" defTabSz="414338">
                <a:spcBef>
                  <a:spcPct val="20000"/>
                </a:spcBef>
                <a:buChar char="–"/>
                <a:tabLst>
                  <a:tab pos="657225" algn="l"/>
                  <a:tab pos="1312863" algn="l"/>
                </a:tabLst>
                <a:defRPr sz="2800">
                  <a:solidFill>
                    <a:schemeClr val="tx1"/>
                  </a:solidFill>
                  <a:latin typeface="Times New Roman" panose="02020603050405020304" pitchFamily="18" charset="0"/>
                </a:defRPr>
              </a:lvl2pPr>
              <a:lvl3pPr marL="1143000" indent="-228600" defTabSz="414338">
                <a:spcBef>
                  <a:spcPct val="20000"/>
                </a:spcBef>
                <a:buChar char="•"/>
                <a:tabLst>
                  <a:tab pos="657225" algn="l"/>
                  <a:tab pos="1312863" algn="l"/>
                </a:tabLst>
                <a:defRPr sz="2400">
                  <a:solidFill>
                    <a:schemeClr val="tx1"/>
                  </a:solidFill>
                  <a:latin typeface="Times New Roman" panose="02020603050405020304" pitchFamily="18" charset="0"/>
                </a:defRPr>
              </a:lvl3pPr>
              <a:lvl4pPr marL="1600200" indent="-228600" defTabSz="414338">
                <a:spcBef>
                  <a:spcPct val="20000"/>
                </a:spcBef>
                <a:buChar char="–"/>
                <a:tabLst>
                  <a:tab pos="657225" algn="l"/>
                  <a:tab pos="1312863" algn="l"/>
                </a:tabLst>
                <a:defRPr sz="2000">
                  <a:solidFill>
                    <a:schemeClr val="tx1"/>
                  </a:solidFill>
                  <a:latin typeface="Times New Roman" panose="02020603050405020304" pitchFamily="18" charset="0"/>
                </a:defRPr>
              </a:lvl4pPr>
              <a:lvl5pPr marL="2057400" indent="-228600" defTabSz="414338">
                <a:spcBef>
                  <a:spcPct val="20000"/>
                </a:spcBef>
                <a:buChar char="»"/>
                <a:tabLst>
                  <a:tab pos="657225" algn="l"/>
                  <a:tab pos="1312863" algn="l"/>
                </a:tabLst>
                <a:defRPr sz="2000">
                  <a:solidFill>
                    <a:schemeClr val="tx1"/>
                  </a:solidFill>
                  <a:latin typeface="Times New Roman" panose="02020603050405020304" pitchFamily="18" charset="0"/>
                </a:defRPr>
              </a:lvl5pPr>
              <a:lvl6pPr marL="2514600" indent="-228600" defTabSz="414338" eaLnBrk="0" fontAlgn="base" hangingPunct="0">
                <a:spcBef>
                  <a:spcPct val="20000"/>
                </a:spcBef>
                <a:spcAft>
                  <a:spcPct val="0"/>
                </a:spcAft>
                <a:buChar char="»"/>
                <a:tabLst>
                  <a:tab pos="657225" algn="l"/>
                  <a:tab pos="1312863" algn="l"/>
                </a:tabLst>
                <a:defRPr sz="2000">
                  <a:solidFill>
                    <a:schemeClr val="tx1"/>
                  </a:solidFill>
                  <a:latin typeface="Times New Roman" panose="02020603050405020304" pitchFamily="18" charset="0"/>
                </a:defRPr>
              </a:lvl6pPr>
              <a:lvl7pPr marL="2971800" indent="-228600" defTabSz="414338" eaLnBrk="0" fontAlgn="base" hangingPunct="0">
                <a:spcBef>
                  <a:spcPct val="20000"/>
                </a:spcBef>
                <a:spcAft>
                  <a:spcPct val="0"/>
                </a:spcAft>
                <a:buChar char="»"/>
                <a:tabLst>
                  <a:tab pos="657225" algn="l"/>
                  <a:tab pos="1312863" algn="l"/>
                </a:tabLst>
                <a:defRPr sz="2000">
                  <a:solidFill>
                    <a:schemeClr val="tx1"/>
                  </a:solidFill>
                  <a:latin typeface="Times New Roman" panose="02020603050405020304" pitchFamily="18" charset="0"/>
                </a:defRPr>
              </a:lvl7pPr>
              <a:lvl8pPr marL="3429000" indent="-228600" defTabSz="414338" eaLnBrk="0" fontAlgn="base" hangingPunct="0">
                <a:spcBef>
                  <a:spcPct val="20000"/>
                </a:spcBef>
                <a:spcAft>
                  <a:spcPct val="0"/>
                </a:spcAft>
                <a:buChar char="»"/>
                <a:tabLst>
                  <a:tab pos="657225" algn="l"/>
                  <a:tab pos="1312863" algn="l"/>
                </a:tabLst>
                <a:defRPr sz="2000">
                  <a:solidFill>
                    <a:schemeClr val="tx1"/>
                  </a:solidFill>
                  <a:latin typeface="Times New Roman" panose="02020603050405020304" pitchFamily="18" charset="0"/>
                </a:defRPr>
              </a:lvl8pPr>
              <a:lvl9pPr marL="3886200" indent="-228600" defTabSz="414338" eaLnBrk="0" fontAlgn="base" hangingPunct="0">
                <a:spcBef>
                  <a:spcPct val="20000"/>
                </a:spcBef>
                <a:spcAft>
                  <a:spcPct val="0"/>
                </a:spcAft>
                <a:buChar char="»"/>
                <a:tabLst>
                  <a:tab pos="657225" algn="l"/>
                  <a:tab pos="1312863" algn="l"/>
                </a:tabLst>
                <a:defRPr sz="2000">
                  <a:solidFill>
                    <a:schemeClr val="tx1"/>
                  </a:solidFill>
                  <a:latin typeface="Times New Roman" panose="02020603050405020304" pitchFamily="18" charset="0"/>
                </a:defRPr>
              </a:lvl9pPr>
            </a:lstStyle>
            <a:p>
              <a:pPr eaLnBrk="1" hangingPunct="1">
                <a:lnSpc>
                  <a:spcPct val="93000"/>
                </a:lnSpc>
                <a:spcBef>
                  <a:spcPct val="0"/>
                </a:spcBef>
                <a:buClr>
                  <a:srgbClr val="000000"/>
                </a:buClr>
                <a:buSzPct val="45000"/>
                <a:buFontTx/>
                <a:buNone/>
              </a:pPr>
              <a:r>
                <a:rPr lang="en-GB" altLang="en-US" sz="2400" b="1">
                  <a:solidFill>
                    <a:srgbClr val="000000"/>
                  </a:solidFill>
                  <a:latin typeface="Arial" panose="020B0604020202020204" pitchFamily="34" charset="0"/>
                </a:rPr>
                <a:t>Protein</a:t>
              </a:r>
            </a:p>
          </p:txBody>
        </p:sp>
        <p:sp>
          <p:nvSpPr>
            <p:cNvPr id="27660" name="Text Box 25"/>
            <p:cNvSpPr txBox="1">
              <a:spLocks noChangeArrowheads="1"/>
            </p:cNvSpPr>
            <p:nvPr/>
          </p:nvSpPr>
          <p:spPr bwMode="auto">
            <a:xfrm>
              <a:off x="1925639" y="2422526"/>
              <a:ext cx="11572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1229" tIns="30615" rIns="61229" bIns="30615"/>
            <a:lstStyle>
              <a:lvl1pPr defTabSz="414338">
                <a:spcBef>
                  <a:spcPct val="20000"/>
                </a:spcBef>
                <a:buChar char="•"/>
                <a:tabLst>
                  <a:tab pos="657225" algn="l"/>
                </a:tabLst>
                <a:defRPr sz="3200">
                  <a:solidFill>
                    <a:schemeClr val="tx1"/>
                  </a:solidFill>
                  <a:latin typeface="Times New Roman" panose="02020603050405020304" pitchFamily="18" charset="0"/>
                </a:defRPr>
              </a:lvl1pPr>
              <a:lvl2pPr marL="742950" indent="-285750" defTabSz="414338">
                <a:spcBef>
                  <a:spcPct val="20000"/>
                </a:spcBef>
                <a:buChar char="–"/>
                <a:tabLst>
                  <a:tab pos="657225" algn="l"/>
                </a:tabLst>
                <a:defRPr sz="2800">
                  <a:solidFill>
                    <a:schemeClr val="tx1"/>
                  </a:solidFill>
                  <a:latin typeface="Times New Roman" panose="02020603050405020304" pitchFamily="18" charset="0"/>
                </a:defRPr>
              </a:lvl2pPr>
              <a:lvl3pPr marL="1143000" indent="-228600" defTabSz="414338">
                <a:spcBef>
                  <a:spcPct val="20000"/>
                </a:spcBef>
                <a:buChar char="•"/>
                <a:tabLst>
                  <a:tab pos="657225" algn="l"/>
                </a:tabLst>
                <a:defRPr sz="2400">
                  <a:solidFill>
                    <a:schemeClr val="tx1"/>
                  </a:solidFill>
                  <a:latin typeface="Times New Roman" panose="02020603050405020304" pitchFamily="18" charset="0"/>
                </a:defRPr>
              </a:lvl3pPr>
              <a:lvl4pPr marL="1600200" indent="-228600" defTabSz="414338">
                <a:spcBef>
                  <a:spcPct val="20000"/>
                </a:spcBef>
                <a:buChar char="–"/>
                <a:tabLst>
                  <a:tab pos="657225" algn="l"/>
                </a:tabLst>
                <a:defRPr sz="2000">
                  <a:solidFill>
                    <a:schemeClr val="tx1"/>
                  </a:solidFill>
                  <a:latin typeface="Times New Roman" panose="02020603050405020304" pitchFamily="18" charset="0"/>
                </a:defRPr>
              </a:lvl4pPr>
              <a:lvl5pPr marL="2057400" indent="-228600" defTabSz="414338">
                <a:spcBef>
                  <a:spcPct val="20000"/>
                </a:spcBef>
                <a:buChar char="»"/>
                <a:tabLst>
                  <a:tab pos="657225" algn="l"/>
                </a:tabLst>
                <a:defRPr sz="2000">
                  <a:solidFill>
                    <a:schemeClr val="tx1"/>
                  </a:solidFill>
                  <a:latin typeface="Times New Roman" panose="02020603050405020304" pitchFamily="18" charset="0"/>
                </a:defRPr>
              </a:lvl5pPr>
              <a:lvl6pPr marL="25146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6pPr>
              <a:lvl7pPr marL="29718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7pPr>
              <a:lvl8pPr marL="34290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8pPr>
              <a:lvl9pPr marL="38862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9pPr>
            </a:lstStyle>
            <a:p>
              <a:pPr eaLnBrk="1" hangingPunct="1">
                <a:lnSpc>
                  <a:spcPct val="93000"/>
                </a:lnSpc>
                <a:spcBef>
                  <a:spcPct val="0"/>
                </a:spcBef>
                <a:buClr>
                  <a:srgbClr val="000000"/>
                </a:buClr>
                <a:buSzPct val="45000"/>
                <a:buFontTx/>
                <a:buNone/>
              </a:pPr>
              <a:r>
                <a:rPr lang="en-GB" altLang="en-US" sz="2400" b="1">
                  <a:solidFill>
                    <a:srgbClr val="000000"/>
                  </a:solidFill>
                  <a:latin typeface="Arial" panose="020B0604020202020204" pitchFamily="34" charset="0"/>
                </a:rPr>
                <a:t>DNA</a:t>
              </a:r>
            </a:p>
          </p:txBody>
        </p:sp>
        <p:sp>
          <p:nvSpPr>
            <p:cNvPr id="27661" name="Text Box 26"/>
            <p:cNvSpPr txBox="1">
              <a:spLocks noChangeArrowheads="1"/>
            </p:cNvSpPr>
            <p:nvPr/>
          </p:nvSpPr>
          <p:spPr bwMode="auto">
            <a:xfrm>
              <a:off x="1909764" y="3700463"/>
              <a:ext cx="11572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61229" tIns="30615" rIns="61229" bIns="30615"/>
            <a:lstStyle>
              <a:lvl1pPr defTabSz="414338">
                <a:spcBef>
                  <a:spcPct val="20000"/>
                </a:spcBef>
                <a:buChar char="•"/>
                <a:tabLst>
                  <a:tab pos="657225" algn="l"/>
                </a:tabLst>
                <a:defRPr sz="3200">
                  <a:solidFill>
                    <a:schemeClr val="tx1"/>
                  </a:solidFill>
                  <a:latin typeface="Times New Roman" panose="02020603050405020304" pitchFamily="18" charset="0"/>
                </a:defRPr>
              </a:lvl1pPr>
              <a:lvl2pPr marL="742950" indent="-285750" defTabSz="414338">
                <a:spcBef>
                  <a:spcPct val="20000"/>
                </a:spcBef>
                <a:buChar char="–"/>
                <a:tabLst>
                  <a:tab pos="657225" algn="l"/>
                </a:tabLst>
                <a:defRPr sz="2800">
                  <a:solidFill>
                    <a:schemeClr val="tx1"/>
                  </a:solidFill>
                  <a:latin typeface="Times New Roman" panose="02020603050405020304" pitchFamily="18" charset="0"/>
                </a:defRPr>
              </a:lvl2pPr>
              <a:lvl3pPr marL="1143000" indent="-228600" defTabSz="414338">
                <a:spcBef>
                  <a:spcPct val="20000"/>
                </a:spcBef>
                <a:buChar char="•"/>
                <a:tabLst>
                  <a:tab pos="657225" algn="l"/>
                </a:tabLst>
                <a:defRPr sz="2400">
                  <a:solidFill>
                    <a:schemeClr val="tx1"/>
                  </a:solidFill>
                  <a:latin typeface="Times New Roman" panose="02020603050405020304" pitchFamily="18" charset="0"/>
                </a:defRPr>
              </a:lvl3pPr>
              <a:lvl4pPr marL="1600200" indent="-228600" defTabSz="414338">
                <a:spcBef>
                  <a:spcPct val="20000"/>
                </a:spcBef>
                <a:buChar char="–"/>
                <a:tabLst>
                  <a:tab pos="657225" algn="l"/>
                </a:tabLst>
                <a:defRPr sz="2000">
                  <a:solidFill>
                    <a:schemeClr val="tx1"/>
                  </a:solidFill>
                  <a:latin typeface="Times New Roman" panose="02020603050405020304" pitchFamily="18" charset="0"/>
                </a:defRPr>
              </a:lvl4pPr>
              <a:lvl5pPr marL="2057400" indent="-228600" defTabSz="414338">
                <a:spcBef>
                  <a:spcPct val="20000"/>
                </a:spcBef>
                <a:buChar char="»"/>
                <a:tabLst>
                  <a:tab pos="657225" algn="l"/>
                </a:tabLst>
                <a:defRPr sz="2000">
                  <a:solidFill>
                    <a:schemeClr val="tx1"/>
                  </a:solidFill>
                  <a:latin typeface="Times New Roman" panose="02020603050405020304" pitchFamily="18" charset="0"/>
                </a:defRPr>
              </a:lvl5pPr>
              <a:lvl6pPr marL="25146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6pPr>
              <a:lvl7pPr marL="29718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7pPr>
              <a:lvl8pPr marL="34290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8pPr>
              <a:lvl9pPr marL="3886200" indent="-228600" defTabSz="414338" eaLnBrk="0" fontAlgn="base" hangingPunct="0">
                <a:spcBef>
                  <a:spcPct val="20000"/>
                </a:spcBef>
                <a:spcAft>
                  <a:spcPct val="0"/>
                </a:spcAft>
                <a:buChar char="»"/>
                <a:tabLst>
                  <a:tab pos="657225" algn="l"/>
                </a:tabLst>
                <a:defRPr sz="2000">
                  <a:solidFill>
                    <a:schemeClr val="tx1"/>
                  </a:solidFill>
                  <a:latin typeface="Times New Roman" panose="02020603050405020304" pitchFamily="18" charset="0"/>
                </a:defRPr>
              </a:lvl9pPr>
            </a:lstStyle>
            <a:p>
              <a:pPr eaLnBrk="1" hangingPunct="1">
                <a:lnSpc>
                  <a:spcPct val="93000"/>
                </a:lnSpc>
                <a:spcBef>
                  <a:spcPct val="0"/>
                </a:spcBef>
                <a:buClr>
                  <a:srgbClr val="000000"/>
                </a:buClr>
                <a:buSzPct val="45000"/>
                <a:buFontTx/>
                <a:buNone/>
              </a:pPr>
              <a:r>
                <a:rPr lang="en-GB" altLang="en-US" sz="2400" b="1">
                  <a:solidFill>
                    <a:srgbClr val="000000"/>
                  </a:solidFill>
                  <a:latin typeface="Arial" panose="020B0604020202020204" pitchFamily="34" charset="0"/>
                </a:rPr>
                <a:t>RNA</a:t>
              </a:r>
            </a:p>
          </p:txBody>
        </p:sp>
        <p:sp>
          <p:nvSpPr>
            <p:cNvPr id="44" name="AutoShape 27"/>
            <p:cNvSpPr>
              <a:spLocks noChangeArrowheads="1"/>
            </p:cNvSpPr>
            <p:nvPr/>
          </p:nvSpPr>
          <p:spPr bwMode="auto">
            <a:xfrm>
              <a:off x="3988040" y="3006444"/>
              <a:ext cx="262433" cy="357543"/>
            </a:xfrm>
            <a:prstGeom prst="downArrow">
              <a:avLst>
                <a:gd name="adj1" fmla="val 50000"/>
                <a:gd name="adj2" fmla="val 33886"/>
              </a:avLst>
            </a:prstGeom>
            <a:solidFill>
              <a:schemeClr val="accent1"/>
            </a:solidFill>
            <a:ln w="9525">
              <a:solidFill>
                <a:schemeClr val="tx1"/>
              </a:solidFill>
              <a:miter lim="800000"/>
              <a:headEnd/>
              <a:tailEnd/>
            </a:ln>
          </p:spPr>
          <p:txBody>
            <a:bodyPr wrap="none" anchor="ctr"/>
            <a:lstStyle/>
            <a:p>
              <a:pPr algn="ctr">
                <a:defRPr/>
              </a:pPr>
              <a:endParaRPr lang="en-US" sz="1350" i="1">
                <a:solidFill>
                  <a:srgbClr val="000000"/>
                </a:solidFill>
              </a:endParaRPr>
            </a:p>
          </p:txBody>
        </p:sp>
        <p:sp>
          <p:nvSpPr>
            <p:cNvPr id="45" name="AutoShape 28"/>
            <p:cNvSpPr>
              <a:spLocks noChangeArrowheads="1"/>
            </p:cNvSpPr>
            <p:nvPr/>
          </p:nvSpPr>
          <p:spPr bwMode="auto">
            <a:xfrm>
              <a:off x="3983807" y="4584714"/>
              <a:ext cx="264550" cy="357543"/>
            </a:xfrm>
            <a:prstGeom prst="downArrow">
              <a:avLst>
                <a:gd name="adj1" fmla="val 50000"/>
                <a:gd name="adj2" fmla="val 33886"/>
              </a:avLst>
            </a:prstGeom>
            <a:solidFill>
              <a:schemeClr val="accent1"/>
            </a:solidFill>
            <a:ln w="9525">
              <a:solidFill>
                <a:schemeClr val="tx1"/>
              </a:solidFill>
              <a:miter lim="800000"/>
              <a:headEnd/>
              <a:tailEnd/>
            </a:ln>
          </p:spPr>
          <p:txBody>
            <a:bodyPr wrap="none" anchor="ctr"/>
            <a:lstStyle/>
            <a:p>
              <a:pPr algn="ctr">
                <a:defRPr/>
              </a:pPr>
              <a:endParaRPr lang="en-US" sz="1350" i="1">
                <a:solidFill>
                  <a:srgbClr val="000000"/>
                </a:solidFill>
              </a:endParaRPr>
            </a:p>
          </p:txBody>
        </p:sp>
      </p:grpSp>
      <p:graphicFrame>
        <p:nvGraphicFramePr>
          <p:cNvPr id="46" name="Content Placeholder 3"/>
          <p:cNvGraphicFramePr>
            <a:graphicFrameLocks/>
          </p:cNvGraphicFramePr>
          <p:nvPr/>
        </p:nvGraphicFramePr>
        <p:xfrm>
          <a:off x="4787502" y="2165818"/>
          <a:ext cx="5812734" cy="3127027"/>
        </p:xfrm>
        <a:graphic>
          <a:graphicData uri="http://schemas.openxmlformats.org/drawingml/2006/table">
            <a:tbl>
              <a:tblPr firstRow="1" bandRow="1">
                <a:tableStyleId>{5C22544A-7EE6-4342-B048-85BDC9FD1C3A}</a:tableStyleId>
              </a:tblPr>
              <a:tblGrid>
                <a:gridCol w="2704012"/>
                <a:gridCol w="3108722"/>
              </a:tblGrid>
              <a:tr h="617220">
                <a:tc>
                  <a:txBody>
                    <a:bodyPr/>
                    <a:lstStyle/>
                    <a:p>
                      <a:r>
                        <a:rPr lang="en-US" sz="1800" dirty="0" smtClean="0"/>
                        <a:t>How molecule relates</a:t>
                      </a:r>
                      <a:r>
                        <a:rPr lang="en-US" sz="1800" baseline="0" dirty="0" smtClean="0"/>
                        <a:t> to respiration rate</a:t>
                      </a:r>
                      <a:endParaRPr lang="en-US" sz="1800" dirty="0"/>
                    </a:p>
                  </a:txBody>
                  <a:tcPr marL="68580" marR="68580" marT="34290" marB="34290"/>
                </a:tc>
                <a:tc>
                  <a:txBody>
                    <a:bodyPr/>
                    <a:lstStyle/>
                    <a:p>
                      <a:r>
                        <a:rPr lang="en-US" sz="1800" dirty="0" smtClean="0"/>
                        <a:t>Example</a:t>
                      </a:r>
                      <a:r>
                        <a:rPr lang="en-US" sz="1800" baseline="0" dirty="0" smtClean="0"/>
                        <a:t> rate equation for degradation of substrate (S)</a:t>
                      </a:r>
                      <a:endParaRPr lang="en-US" sz="1800" dirty="0"/>
                    </a:p>
                  </a:txBody>
                  <a:tcPr marL="68580" marR="68580" marT="34290" marB="34290"/>
                </a:tc>
              </a:tr>
              <a:tr h="750142">
                <a:tc>
                  <a:txBody>
                    <a:bodyPr/>
                    <a:lstStyle/>
                    <a:p>
                      <a:r>
                        <a:rPr lang="en-US" sz="1000" dirty="0" smtClean="0"/>
                        <a:t>Rate proportional to concentration</a:t>
                      </a:r>
                      <a:r>
                        <a:rPr lang="en-US" sz="1000" baseline="0" dirty="0" smtClean="0"/>
                        <a:t> of cells with specific gene</a:t>
                      </a:r>
                      <a:endParaRPr lang="en-US" sz="1000" dirty="0"/>
                    </a:p>
                  </a:txBody>
                  <a:tcPr marL="68580" marR="68580" marT="34290" marB="34290"/>
                </a:tc>
                <a:tc>
                  <a:txBody>
                    <a:bodyPr/>
                    <a:lstStyle/>
                    <a:p>
                      <a:endParaRPr lang="en-US"/>
                    </a:p>
                  </a:txBody>
                  <a:tcPr marL="68580" marR="68580" marT="34290" marB="34290">
                    <a:blipFill rotWithShape="0">
                      <a:blip r:embed="rId5"/>
                      <a:stretch>
                        <a:fillRect l="-87255" t="-87097" r="-980" b="-238710"/>
                      </a:stretch>
                    </a:blipFill>
                  </a:tcPr>
                </a:tc>
              </a:tr>
              <a:tr h="1009523">
                <a:tc>
                  <a:txBody>
                    <a:bodyPr/>
                    <a:lstStyle/>
                    <a:p>
                      <a:r>
                        <a:rPr lang="en-US" sz="1000" dirty="0" smtClean="0"/>
                        <a:t>Per-cell rate proportional to how much</a:t>
                      </a:r>
                      <a:r>
                        <a:rPr lang="en-US" sz="1000" baseline="0" dirty="0" smtClean="0"/>
                        <a:t> transcript is present in biomass</a:t>
                      </a:r>
                      <a:endParaRPr lang="en-US" sz="1000" dirty="0"/>
                    </a:p>
                  </a:txBody>
                  <a:tcPr marL="68580" marR="68580" marT="34290" marB="34290"/>
                </a:tc>
                <a:tc>
                  <a:txBody>
                    <a:bodyPr/>
                    <a:lstStyle/>
                    <a:p>
                      <a:endParaRPr lang="en-US"/>
                    </a:p>
                  </a:txBody>
                  <a:tcPr marL="68580" marR="68580" marT="34290" marB="34290">
                    <a:blipFill rotWithShape="0">
                      <a:blip r:embed="rId5"/>
                      <a:stretch>
                        <a:fillRect l="-87255" t="-139759" r="-980" b="-78313"/>
                      </a:stretch>
                    </a:blipFill>
                  </a:tcPr>
                </a:tc>
              </a:tr>
              <a:tr h="750142">
                <a:tc>
                  <a:txBody>
                    <a:bodyPr/>
                    <a:lstStyle/>
                    <a:p>
                      <a:r>
                        <a:rPr lang="en-US" sz="1000" dirty="0" smtClean="0"/>
                        <a:t>Rate proportional to concentration of specific</a:t>
                      </a:r>
                      <a:r>
                        <a:rPr lang="en-US" sz="1000" baseline="0" dirty="0" smtClean="0"/>
                        <a:t> </a:t>
                      </a:r>
                      <a:r>
                        <a:rPr lang="en-US" sz="1000" dirty="0" smtClean="0"/>
                        <a:t>enzyme</a:t>
                      </a:r>
                      <a:endParaRPr lang="en-US" sz="1000" dirty="0"/>
                    </a:p>
                  </a:txBody>
                  <a:tcPr marL="68580" marR="68580" marT="34290" marB="34290"/>
                </a:tc>
                <a:tc>
                  <a:txBody>
                    <a:bodyPr/>
                    <a:lstStyle/>
                    <a:p>
                      <a:endParaRPr lang="en-US"/>
                    </a:p>
                  </a:txBody>
                  <a:tcPr marL="68580" marR="68580" marT="34290" marB="34290">
                    <a:blipFill rotWithShape="0">
                      <a:blip r:embed="rId5"/>
                      <a:stretch>
                        <a:fillRect l="-87255" t="-323577" r="-980" b="-5691"/>
                      </a:stretch>
                    </a:blipFill>
                  </a:tcPr>
                </a:tc>
              </a:tr>
            </a:tbl>
          </a:graphicData>
        </a:graphic>
      </p:graphicFrame>
      <p:pic>
        <p:nvPicPr>
          <p:cNvPr id="27653"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450" y="4689476"/>
            <a:ext cx="89693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4516191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body" idx="4294967295"/>
          </p:nvPr>
        </p:nvSpPr>
        <p:spPr>
          <a:xfrm>
            <a:off x="1476376" y="1814513"/>
            <a:ext cx="8054975" cy="3497262"/>
          </a:xfrm>
        </p:spPr>
        <p:txBody>
          <a:bodyPr vert="horz" lIns="0" tIns="0" rIns="0" bIns="0" rtlCol="0" anchorCtr="1">
            <a:noAutofit/>
          </a:bodyPr>
          <a:lstStyle/>
          <a:p>
            <a:pPr marL="319088" indent="-240506"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2400" dirty="0"/>
              <a:t>Basic Science: Understanding the systems biology of bioremediation cultures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Core genome (metabolism, regulation, stress response, hypothetical proteins)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Function and regulation of strain-specific genes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Nature of community members’ interactions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Usually involves biochemical and/or omics surveys</a:t>
            </a:r>
          </a:p>
          <a:p>
            <a:pPr marL="319088" indent="-240506"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2400" dirty="0"/>
              <a:t>Applied Science: Monitoring field-scale bioremediation through “biomarkers”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Which biomarkers could be used to document specific processes? Stress response? </a:t>
            </a:r>
            <a:r>
              <a:rPr lang="en-GB" sz="1650" i="1" dirty="0"/>
              <a:t>In situ</a:t>
            </a:r>
            <a:r>
              <a:rPr lang="en-GB" sz="1650" dirty="0"/>
              <a:t> rates?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Usually involves targeted quantification of specific DNA/RNA/protein biomolecules</a:t>
            </a:r>
          </a:p>
          <a:p>
            <a:pPr marL="642938" lvl="1" defTabSz="342900">
              <a:lnSpc>
                <a:spcPct val="93000"/>
              </a:lnSpc>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650" dirty="0"/>
              <a:t>Challenges: representative sampling; complexity </a:t>
            </a:r>
          </a:p>
        </p:txBody>
      </p:sp>
      <p:sp>
        <p:nvSpPr>
          <p:cNvPr id="29699" name="Rectangle 3"/>
          <p:cNvSpPr>
            <a:spLocks noGrp="1" noChangeArrowheads="1"/>
          </p:cNvSpPr>
          <p:nvPr>
            <p:ph type="title" idx="4294967295"/>
          </p:nvPr>
        </p:nvSpPr>
        <p:spPr>
          <a:xfrm>
            <a:off x="1524001" y="939801"/>
            <a:ext cx="8670925" cy="796925"/>
          </a:xfrm>
        </p:spPr>
        <p:txBody>
          <a:bodyPr vert="horz" lIns="0" tIns="0" rIns="0" bIns="0" rtlCol="0" anchor="ctr">
            <a:normAutofit/>
          </a:bodyPr>
          <a:lstStyle/>
          <a:p>
            <a:pPr defTabSz="342900">
              <a:lnSpc>
                <a:spcPct val="118000"/>
              </a:lnSpc>
              <a:buClr>
                <a:schemeClr val="hlink"/>
              </a:buClr>
              <a:buSzPct val="75000"/>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GB" altLang="en-US" sz="3000" b="1">
                <a:solidFill>
                  <a:srgbClr val="00B050"/>
                </a:solidFill>
              </a:rPr>
              <a:t>The cycle of Discovery and Application of Biomarkers</a:t>
            </a:r>
          </a:p>
        </p:txBody>
      </p:sp>
      <p:sp>
        <p:nvSpPr>
          <p:cNvPr id="503812" name="AutoShape 4"/>
          <p:cNvSpPr>
            <a:spLocks noChangeArrowheads="1"/>
          </p:cNvSpPr>
          <p:nvPr/>
        </p:nvSpPr>
        <p:spPr bwMode="auto">
          <a:xfrm rot="10800000">
            <a:off x="9648825" y="2259014"/>
            <a:ext cx="641350" cy="2606675"/>
          </a:xfrm>
          <a:prstGeom prst="curvedRightArrow">
            <a:avLst>
              <a:gd name="adj1" fmla="val 81287"/>
              <a:gd name="adj2" fmla="val 162574"/>
              <a:gd name="adj3" fmla="val 3333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endParaRPr lang="en-US" altLang="en-US" sz="1800" i="1">
              <a:solidFill>
                <a:srgbClr val="FFFFFF"/>
              </a:solidFill>
            </a:endParaRPr>
          </a:p>
        </p:txBody>
      </p:sp>
    </p:spTree>
    <p:extLst>
      <p:ext uri="{BB962C8B-B14F-4D97-AF65-F5344CB8AC3E}">
        <p14:creationId xmlns:p14="http://schemas.microsoft.com/office/powerpoint/2010/main" val="198530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8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8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38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38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381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381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381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381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3810">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3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build="p"/>
      <p:bldP spid="5038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09800" y="381000"/>
            <a:ext cx="7772400" cy="1143000"/>
          </a:xfrm>
        </p:spPr>
        <p:txBody>
          <a:bodyPr/>
          <a:lstStyle/>
          <a:p>
            <a:r>
              <a:rPr lang="en-US" altLang="en-US" smtClean="0"/>
              <a:t>Biomarker results possible:</a:t>
            </a:r>
          </a:p>
        </p:txBody>
      </p:sp>
      <p:graphicFrame>
        <p:nvGraphicFramePr>
          <p:cNvPr id="165891" name="Group 3"/>
          <p:cNvGraphicFramePr>
            <a:graphicFrameLocks noGrp="1"/>
          </p:cNvGraphicFramePr>
          <p:nvPr>
            <p:ph idx="1"/>
          </p:nvPr>
        </p:nvGraphicFramePr>
        <p:xfrm>
          <a:off x="2055813" y="1303339"/>
          <a:ext cx="8062912" cy="4046539"/>
        </p:xfrm>
        <a:graphic>
          <a:graphicData uri="http://schemas.openxmlformats.org/drawingml/2006/table">
            <a:tbl>
              <a:tblPr/>
              <a:tblGrid>
                <a:gridCol w="1631950"/>
                <a:gridCol w="1905000"/>
                <a:gridCol w="1738312"/>
                <a:gridCol w="2787650"/>
              </a:tblGrid>
              <a:tr h="137159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BM assay positive?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Bioremediation occurring?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Possible problem w/BM assay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3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True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10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False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Not Specific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99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True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008000"/>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35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False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Not Robust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0429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5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5"/>
          <p:cNvSpPr>
            <a:spLocks noGrp="1"/>
          </p:cNvSpPr>
          <p:nvPr>
            <p:ph type="title"/>
          </p:nvPr>
        </p:nvSpPr>
        <p:spPr/>
        <p:txBody>
          <a:bodyPr/>
          <a:lstStyle/>
          <a:p>
            <a:r>
              <a:rPr lang="en-US" altLang="en-US" smtClean="0"/>
              <a:t>Regulation of Expression</a:t>
            </a:r>
          </a:p>
        </p:txBody>
      </p:sp>
      <p:sp>
        <p:nvSpPr>
          <p:cNvPr id="35843" name="Content Placeholder 2"/>
          <p:cNvSpPr>
            <a:spLocks noGrp="1"/>
          </p:cNvSpPr>
          <p:nvPr>
            <p:ph idx="1"/>
          </p:nvPr>
        </p:nvSpPr>
        <p:spPr/>
        <p:txBody>
          <a:bodyPr/>
          <a:lstStyle/>
          <a:p>
            <a:r>
              <a:rPr lang="en-US" altLang="en-US" b="1" smtClean="0">
                <a:solidFill>
                  <a:srgbClr val="660066"/>
                </a:solidFill>
              </a:rPr>
              <a:t>Constitutive: </a:t>
            </a:r>
            <a:r>
              <a:rPr lang="en-US" altLang="en-US" smtClean="0"/>
              <a:t>enzymes maintained in cell constantly around same level</a:t>
            </a:r>
          </a:p>
          <a:p>
            <a:r>
              <a:rPr lang="en-US" altLang="en-US" smtClean="0"/>
              <a:t>More commonly, expression is </a:t>
            </a:r>
            <a:r>
              <a:rPr lang="en-US" altLang="en-US" b="1" smtClean="0">
                <a:solidFill>
                  <a:srgbClr val="0000FF"/>
                </a:solidFill>
              </a:rPr>
              <a:t>regulated</a:t>
            </a:r>
          </a:p>
          <a:p>
            <a:pPr lvl="1"/>
            <a:r>
              <a:rPr lang="en-US" altLang="en-US" smtClean="0">
                <a:solidFill>
                  <a:srgbClr val="0000FF"/>
                </a:solidFill>
              </a:rPr>
              <a:t>Amount, presence/absence</a:t>
            </a:r>
          </a:p>
          <a:p>
            <a:pPr lvl="2"/>
            <a:r>
              <a:rPr lang="en-US" altLang="en-US" smtClean="0"/>
              <a:t>Level of</a:t>
            </a:r>
            <a:r>
              <a:rPr lang="en-US" altLang="en-US" b="1" smtClean="0"/>
              <a:t> transcription</a:t>
            </a:r>
            <a:r>
              <a:rPr lang="en-US" altLang="en-US" smtClean="0"/>
              <a:t> or translation</a:t>
            </a:r>
          </a:p>
          <a:p>
            <a:pPr lvl="1"/>
            <a:r>
              <a:rPr lang="en-US" altLang="en-US" smtClean="0">
                <a:solidFill>
                  <a:srgbClr val="0000FF"/>
                </a:solidFill>
              </a:rPr>
              <a:t>Activity of pre-existing enzymes</a:t>
            </a:r>
          </a:p>
          <a:p>
            <a:pPr lvl="2"/>
            <a:r>
              <a:rPr lang="en-US" altLang="en-US" smtClean="0"/>
              <a:t>Posttranslationally  (e.g. allosteric enzymes)</a:t>
            </a:r>
          </a:p>
          <a:p>
            <a:endParaRPr lang="en-US" altLang="en-US" smtClean="0"/>
          </a:p>
        </p:txBody>
      </p:sp>
      <p:sp>
        <p:nvSpPr>
          <p:cNvPr id="3584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D3645892-4BB5-47EF-8CA5-122307700EA3}" type="slidenum">
              <a:rPr lang="en-US" altLang="en-US" sz="1400"/>
              <a:pPr>
                <a:spcBef>
                  <a:spcPct val="0"/>
                </a:spcBef>
                <a:buFontTx/>
                <a:buNone/>
              </a:pPr>
              <a:t>68</a:t>
            </a:fld>
            <a:endParaRPr lang="en-US" altLang="en-US" sz="1400"/>
          </a:p>
        </p:txBody>
      </p:sp>
    </p:spTree>
    <p:extLst>
      <p:ext uri="{BB962C8B-B14F-4D97-AF65-F5344CB8AC3E}">
        <p14:creationId xmlns:p14="http://schemas.microsoft.com/office/powerpoint/2010/main" val="16618760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589" y="2114551"/>
            <a:ext cx="6854825" cy="373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Rectangle 3"/>
          <p:cNvSpPr>
            <a:spLocks noChangeArrowheads="1"/>
          </p:cNvSpPr>
          <p:nvPr/>
        </p:nvSpPr>
        <p:spPr bwMode="auto">
          <a:xfrm>
            <a:off x="2667000" y="5705476"/>
            <a:ext cx="3429000" cy="466725"/>
          </a:xfrm>
          <a:prstGeom prst="rect">
            <a:avLst/>
          </a:prstGeom>
          <a:noFill/>
          <a:ln w="9525">
            <a:noFill/>
            <a:miter lim="800000"/>
            <a:headEnd/>
            <a:tailEnd/>
          </a:ln>
          <a:effectLst/>
        </p:spPr>
        <p:txBody>
          <a:bodyPr lIns="61702" tIns="30851" rIns="61702" bIns="30851">
            <a:spAutoFit/>
          </a:bodyPr>
          <a:lstStyle/>
          <a:p>
            <a:pPr>
              <a:spcBef>
                <a:spcPct val="50000"/>
              </a:spcBef>
              <a:defRPr/>
            </a:pPr>
            <a:r>
              <a:rPr lang="en-US" sz="1050" dirty="0">
                <a:solidFill>
                  <a:srgbClr val="000000"/>
                </a:solidFill>
              </a:rPr>
              <a:t>Brock figure 8-01</a:t>
            </a:r>
          </a:p>
          <a:p>
            <a:pPr>
              <a:spcBef>
                <a:spcPct val="50000"/>
              </a:spcBef>
              <a:defRPr/>
            </a:pPr>
            <a:endParaRPr lang="en-US" sz="1050" dirty="0">
              <a:solidFill>
                <a:srgbClr val="000000"/>
              </a:solidFill>
              <a:latin typeface="Geneva" pitchFamily="-109" charset="0"/>
            </a:endParaRPr>
          </a:p>
        </p:txBody>
      </p:sp>
      <p:sp>
        <p:nvSpPr>
          <p:cNvPr id="37892" name="Title 3"/>
          <p:cNvSpPr>
            <a:spLocks noGrp="1"/>
          </p:cNvSpPr>
          <p:nvPr>
            <p:ph type="title"/>
          </p:nvPr>
        </p:nvSpPr>
        <p:spPr/>
        <p:txBody>
          <a:bodyPr/>
          <a:lstStyle/>
          <a:p>
            <a:r>
              <a:rPr lang="en-US" altLang="en-US" smtClean="0"/>
              <a:t>Overview of regulation</a:t>
            </a:r>
          </a:p>
        </p:txBody>
      </p:sp>
      <p:sp>
        <p:nvSpPr>
          <p:cNvPr id="6" name="Oval 5"/>
          <p:cNvSpPr/>
          <p:nvPr/>
        </p:nvSpPr>
        <p:spPr>
          <a:xfrm>
            <a:off x="5010150" y="1885951"/>
            <a:ext cx="1257300" cy="993775"/>
          </a:xfrm>
          <a:prstGeom prst="ellipse">
            <a:avLst/>
          </a:prstGeom>
          <a:noFill/>
          <a:ln w="3810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Oval 6"/>
          <p:cNvSpPr/>
          <p:nvPr/>
        </p:nvSpPr>
        <p:spPr>
          <a:xfrm>
            <a:off x="7353300" y="2263775"/>
            <a:ext cx="1257300" cy="615950"/>
          </a:xfrm>
          <a:prstGeom prst="ellipse">
            <a:avLst/>
          </a:prstGeom>
          <a:noFill/>
          <a:ln w="3810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895"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8B8F4A66-8C09-4DA9-8C28-A242F34B1DD6}" type="slidenum">
              <a:rPr lang="en-US" altLang="en-US" sz="1400"/>
              <a:pPr>
                <a:spcBef>
                  <a:spcPct val="0"/>
                </a:spcBef>
                <a:buFontTx/>
                <a:buNone/>
              </a:pPr>
              <a:t>69</a:t>
            </a:fld>
            <a:endParaRPr lang="en-US" altLang="en-US" sz="1400"/>
          </a:p>
        </p:txBody>
      </p:sp>
    </p:spTree>
    <p:extLst>
      <p:ext uri="{BB962C8B-B14F-4D97-AF65-F5344CB8AC3E}">
        <p14:creationId xmlns:p14="http://schemas.microsoft.com/office/powerpoint/2010/main" val="273658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z="4000"/>
              <a:t>eeq conversions</a:t>
            </a:r>
          </a:p>
        </p:txBody>
      </p:sp>
      <p:sp>
        <p:nvSpPr>
          <p:cNvPr id="38915" name="Rectangle 3"/>
          <p:cNvSpPr>
            <a:spLocks noGrp="1" noChangeArrowheads="1"/>
          </p:cNvSpPr>
          <p:nvPr>
            <p:ph type="body" idx="1"/>
          </p:nvPr>
        </p:nvSpPr>
        <p:spPr/>
        <p:txBody>
          <a:bodyPr/>
          <a:lstStyle/>
          <a:p>
            <a:r>
              <a:rPr lang="en-US" altLang="en-US" smtClean="0"/>
              <a:t>1 eeq (1 mole e’s)= 8 g OD (oxygen demand) = 96,400 Coulombs </a:t>
            </a:r>
          </a:p>
          <a:p>
            <a:endParaRPr lang="en-US" altLang="en-US" smtClean="0"/>
          </a:p>
          <a:p>
            <a:r>
              <a:rPr lang="en-US" altLang="en-US" smtClean="0"/>
              <a:t>In electrical engineering:</a:t>
            </a:r>
          </a:p>
          <a:p>
            <a:pPr lvl="1"/>
            <a:r>
              <a:rPr lang="en-US" altLang="en-US" smtClean="0"/>
              <a:t> 1 Coulomb/s = 1 Ampere (a unit of current w symbol I)</a:t>
            </a:r>
          </a:p>
          <a:p>
            <a:endParaRPr lang="en-US" altLang="en-US" smtClean="0"/>
          </a:p>
          <a:p>
            <a:r>
              <a:rPr lang="en-US" altLang="en-US" smtClean="0"/>
              <a:t>Power in an electrical system = Volts*Current = Watts</a:t>
            </a:r>
          </a:p>
        </p:txBody>
      </p:sp>
    </p:spTree>
    <p:extLst>
      <p:ext uri="{BB962C8B-B14F-4D97-AF65-F5344CB8AC3E}">
        <p14:creationId xmlns:p14="http://schemas.microsoft.com/office/powerpoint/2010/main" val="40631210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14" y="854076"/>
            <a:ext cx="5748337"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3"/>
          <p:cNvSpPr>
            <a:spLocks noChangeArrowheads="1"/>
          </p:cNvSpPr>
          <p:nvPr/>
        </p:nvSpPr>
        <p:spPr bwMode="auto">
          <a:xfrm>
            <a:off x="3124200" y="5719764"/>
            <a:ext cx="1290638" cy="223837"/>
          </a:xfrm>
          <a:prstGeom prst="rect">
            <a:avLst/>
          </a:prstGeom>
          <a:noFill/>
          <a:ln w="9525">
            <a:noFill/>
            <a:miter lim="800000"/>
            <a:headEnd/>
            <a:tailEnd/>
          </a:ln>
          <a:effectLst/>
        </p:spPr>
        <p:txBody>
          <a:bodyPr wrap="none" lIns="61702" tIns="30851" rIns="61702" bIns="30851">
            <a:spAutoFit/>
          </a:bodyPr>
          <a:lstStyle/>
          <a:p>
            <a:pPr>
              <a:spcBef>
                <a:spcPct val="30000"/>
              </a:spcBef>
              <a:defRPr/>
            </a:pPr>
            <a:r>
              <a:rPr lang="en-US" sz="1050" dirty="0">
                <a:solidFill>
                  <a:srgbClr val="000000"/>
                </a:solidFill>
              </a:rPr>
              <a:t>Brock Figure 8-13a-b</a:t>
            </a:r>
          </a:p>
        </p:txBody>
      </p:sp>
      <p:sp>
        <p:nvSpPr>
          <p:cNvPr id="5" name="TextBox 4"/>
          <p:cNvSpPr txBox="1"/>
          <p:nvPr/>
        </p:nvSpPr>
        <p:spPr>
          <a:xfrm>
            <a:off x="5867400" y="1943101"/>
            <a:ext cx="3543300" cy="1211263"/>
          </a:xfrm>
          <a:prstGeom prst="rect">
            <a:avLst/>
          </a:prstGeom>
          <a:noFill/>
        </p:spPr>
        <p:txBody>
          <a:bodyPr>
            <a:spAutoFit/>
          </a:bodyPr>
          <a:lstStyle/>
          <a:p>
            <a:pPr>
              <a:defRPr/>
            </a:pPr>
            <a:r>
              <a:rPr lang="en-US" sz="1875" b="1" dirty="0">
                <a:solidFill>
                  <a:srgbClr val="660066"/>
                </a:solidFill>
              </a:rPr>
              <a:t>Induction using a repressor in the </a:t>
            </a:r>
            <a:r>
              <a:rPr lang="en-US" sz="1875" b="1" i="1" dirty="0" err="1">
                <a:solidFill>
                  <a:srgbClr val="660066"/>
                </a:solidFill>
              </a:rPr>
              <a:t>lac</a:t>
            </a:r>
            <a:r>
              <a:rPr lang="en-US" sz="1875" b="1" i="1" dirty="0">
                <a:solidFill>
                  <a:srgbClr val="660066"/>
                </a:solidFill>
              </a:rPr>
              <a:t> </a:t>
            </a:r>
            <a:r>
              <a:rPr lang="en-US" sz="1875" b="1" dirty="0" err="1">
                <a:solidFill>
                  <a:srgbClr val="660066"/>
                </a:solidFill>
              </a:rPr>
              <a:t>operon</a:t>
            </a:r>
            <a:r>
              <a:rPr lang="en-US" sz="1875" b="1" dirty="0">
                <a:solidFill>
                  <a:srgbClr val="660066"/>
                </a:solidFill>
              </a:rPr>
              <a:t>. Still technically negative control. </a:t>
            </a:r>
          </a:p>
          <a:p>
            <a:pPr>
              <a:defRPr/>
            </a:pPr>
            <a:r>
              <a:rPr lang="en-US" sz="1650" b="1" dirty="0" err="1">
                <a:solidFill>
                  <a:srgbClr val="660066"/>
                </a:solidFill>
              </a:rPr>
              <a:t>LacZ</a:t>
            </a:r>
            <a:r>
              <a:rPr lang="en-US" sz="1650" b="1" dirty="0">
                <a:solidFill>
                  <a:srgbClr val="660066"/>
                </a:solidFill>
              </a:rPr>
              <a:t> encodes </a:t>
            </a:r>
            <a:r>
              <a:rPr lang="en-US" sz="1650" b="1" dirty="0" err="1">
                <a:solidFill>
                  <a:srgbClr val="660066"/>
                </a:solidFill>
              </a:rPr>
              <a:t>Β-galactosidase</a:t>
            </a:r>
            <a:r>
              <a:rPr lang="en-US" sz="1650" b="1" dirty="0">
                <a:solidFill>
                  <a:srgbClr val="660066"/>
                </a:solidFill>
              </a:rPr>
              <a:t>  </a:t>
            </a:r>
          </a:p>
        </p:txBody>
      </p:sp>
      <p:sp>
        <p:nvSpPr>
          <p:cNvPr id="52229"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3637A3B-C849-481D-AF75-3452EFA2DA88}" type="slidenum">
              <a:rPr lang="en-US" altLang="en-US" sz="1400"/>
              <a:pPr>
                <a:spcBef>
                  <a:spcPct val="0"/>
                </a:spcBef>
                <a:buFontTx/>
                <a:buNone/>
              </a:pPr>
              <a:t>70</a:t>
            </a:fld>
            <a:endParaRPr lang="en-US" altLang="en-US" sz="1400"/>
          </a:p>
        </p:txBody>
      </p:sp>
    </p:spTree>
    <p:extLst>
      <p:ext uri="{BB962C8B-B14F-4D97-AF65-F5344CB8AC3E}">
        <p14:creationId xmlns:p14="http://schemas.microsoft.com/office/powerpoint/2010/main" val="27889744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173288" y="282575"/>
            <a:ext cx="7772400" cy="1143000"/>
          </a:xfrm>
        </p:spPr>
        <p:txBody>
          <a:bodyPr>
            <a:normAutofit fontScale="90000"/>
          </a:bodyPr>
          <a:lstStyle/>
          <a:p>
            <a:pPr eaLnBrk="1" hangingPunct="1"/>
            <a:r>
              <a:rPr lang="en-US" altLang="en-US" sz="4000"/>
              <a:t>Simple signal transduction: two component regulatory systems</a:t>
            </a:r>
          </a:p>
        </p:txBody>
      </p:sp>
      <p:grpSp>
        <p:nvGrpSpPr>
          <p:cNvPr id="58371" name="Group 6"/>
          <p:cNvGrpSpPr>
            <a:grpSpLocks/>
          </p:cNvGrpSpPr>
          <p:nvPr/>
        </p:nvGrpSpPr>
        <p:grpSpPr bwMode="auto">
          <a:xfrm>
            <a:off x="3124201" y="1600200"/>
            <a:ext cx="5826125" cy="4800600"/>
            <a:chOff x="1200" y="1098"/>
            <a:chExt cx="3334" cy="2838"/>
          </a:xfrm>
        </p:grpSpPr>
        <p:pic>
          <p:nvPicPr>
            <p:cNvPr id="583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 y="1098"/>
              <a:ext cx="3309" cy="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8" name="Rectangle 5"/>
            <p:cNvSpPr>
              <a:spLocks noChangeArrowheads="1"/>
            </p:cNvSpPr>
            <p:nvPr/>
          </p:nvSpPr>
          <p:spPr bwMode="auto">
            <a:xfrm>
              <a:off x="1200" y="3312"/>
              <a:ext cx="2352" cy="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grpSp>
      <p:sp>
        <p:nvSpPr>
          <p:cNvPr id="58372" name="Text Box 7"/>
          <p:cNvSpPr txBox="1">
            <a:spLocks noChangeArrowheads="1"/>
          </p:cNvSpPr>
          <p:nvPr/>
        </p:nvSpPr>
        <p:spPr bwMode="auto">
          <a:xfrm>
            <a:off x="2819401" y="5715001"/>
            <a:ext cx="6298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Histidine sensor kinase &amp; response regulator</a:t>
            </a:r>
          </a:p>
        </p:txBody>
      </p:sp>
      <p:sp>
        <p:nvSpPr>
          <p:cNvPr id="58373" name="Line 8"/>
          <p:cNvSpPr>
            <a:spLocks noChangeShapeType="1"/>
          </p:cNvSpPr>
          <p:nvPr/>
        </p:nvSpPr>
        <p:spPr bwMode="auto">
          <a:xfrm flipV="1">
            <a:off x="5410200" y="4038600"/>
            <a:ext cx="10668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4" name="Line 9"/>
          <p:cNvSpPr>
            <a:spLocks noChangeShapeType="1"/>
          </p:cNvSpPr>
          <p:nvPr/>
        </p:nvSpPr>
        <p:spPr bwMode="auto">
          <a:xfrm flipV="1">
            <a:off x="6477000" y="5410200"/>
            <a:ext cx="12192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5" name="Line 10"/>
          <p:cNvSpPr>
            <a:spLocks noChangeShapeType="1"/>
          </p:cNvSpPr>
          <p:nvPr/>
        </p:nvSpPr>
        <p:spPr bwMode="auto">
          <a:xfrm>
            <a:off x="8458200" y="48006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6" name="Text Box 11"/>
          <p:cNvSpPr txBox="1">
            <a:spLocks noChangeArrowheads="1"/>
          </p:cNvSpPr>
          <p:nvPr/>
        </p:nvSpPr>
        <p:spPr bwMode="auto">
          <a:xfrm>
            <a:off x="9661526" y="4532314"/>
            <a:ext cx="9645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Effect</a:t>
            </a:r>
          </a:p>
        </p:txBody>
      </p:sp>
    </p:spTree>
    <p:extLst>
      <p:ext uri="{BB962C8B-B14F-4D97-AF65-F5344CB8AC3E}">
        <p14:creationId xmlns:p14="http://schemas.microsoft.com/office/powerpoint/2010/main" val="184758213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761" y="0"/>
            <a:ext cx="10515600" cy="1325563"/>
          </a:xfrm>
        </p:spPr>
        <p:txBody>
          <a:bodyPr/>
          <a:lstStyle/>
          <a:p>
            <a:r>
              <a:rPr lang="en-US" dirty="0" smtClean="0"/>
              <a:t>Signal transduction</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0078" y="861951"/>
            <a:ext cx="7505807" cy="5420861"/>
          </a:xfrm>
        </p:spPr>
      </p:pic>
      <p:sp>
        <p:nvSpPr>
          <p:cNvPr id="9" name="Rectangle 8"/>
          <p:cNvSpPr/>
          <p:nvPr/>
        </p:nvSpPr>
        <p:spPr>
          <a:xfrm>
            <a:off x="277760" y="6282812"/>
            <a:ext cx="11550445" cy="646331"/>
          </a:xfrm>
          <a:prstGeom prst="rect">
            <a:avLst/>
          </a:prstGeom>
        </p:spPr>
        <p:txBody>
          <a:bodyPr wrap="square">
            <a:spAutoFit/>
          </a:bodyPr>
          <a:lstStyle/>
          <a:p>
            <a:r>
              <a:rPr lang="en-US" dirty="0" smtClean="0"/>
              <a:t>https://www.researchgate.net/figure/One-component-and-two-component-signal-transduction-systems-a-A-prototypical_fig1_278787131</a:t>
            </a:r>
            <a:endParaRPr lang="en-US" dirty="0"/>
          </a:p>
        </p:txBody>
      </p:sp>
    </p:spTree>
    <p:extLst>
      <p:ext uri="{BB962C8B-B14F-4D97-AF65-F5344CB8AC3E}">
        <p14:creationId xmlns:p14="http://schemas.microsoft.com/office/powerpoint/2010/main" val="3843544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08_F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200150"/>
            <a:ext cx="4667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txBox="1">
            <a:spLocks/>
          </p:cNvSpPr>
          <p:nvPr/>
        </p:nvSpPr>
        <p:spPr>
          <a:xfrm>
            <a:off x="2724150" y="2228850"/>
            <a:ext cx="2514600" cy="857250"/>
          </a:xfrm>
          <a:prstGeom prst="rect">
            <a:avLst/>
          </a:prstGeom>
        </p:spPr>
        <p:txBody>
          <a:bodyPr lIns="68580" tIns="34290" rIns="68580" bIns="34290" anchor="ctr">
            <a:normAutofit fontScale="90000" lnSpcReduction="20000"/>
          </a:bodyPr>
          <a:lstStyle/>
          <a:p>
            <a:pPr algn="ctr" defTabSz="342900">
              <a:defRPr/>
            </a:pPr>
            <a:r>
              <a:rPr lang="en-US" sz="3300">
                <a:latin typeface="+mj-lt"/>
                <a:ea typeface="+mj-ea"/>
                <a:cs typeface="+mj-cs"/>
              </a:rPr>
              <a:t>Regulation at level of activity</a:t>
            </a:r>
            <a:endParaRPr lang="en-US" sz="3300" dirty="0">
              <a:latin typeface="+mj-lt"/>
              <a:ea typeface="+mj-ea"/>
              <a:cs typeface="+mj-cs"/>
            </a:endParaRPr>
          </a:p>
        </p:txBody>
      </p:sp>
      <p:sp>
        <p:nvSpPr>
          <p:cNvPr id="727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9A448167-B621-46A9-B859-0037BC5D5D4E}" type="slidenum">
              <a:rPr lang="en-US" altLang="en-US" sz="1400"/>
              <a:pPr>
                <a:spcBef>
                  <a:spcPct val="0"/>
                </a:spcBef>
                <a:buFontTx/>
                <a:buNone/>
              </a:pPr>
              <a:t>73</a:t>
            </a:fld>
            <a:endParaRPr lang="en-US" altLang="en-US" sz="1400"/>
          </a:p>
        </p:txBody>
      </p:sp>
    </p:spTree>
    <p:extLst>
      <p:ext uri="{BB962C8B-B14F-4D97-AF65-F5344CB8AC3E}">
        <p14:creationId xmlns:p14="http://schemas.microsoft.com/office/powerpoint/2010/main" val="23662965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08_F0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300" y="1600200"/>
            <a:ext cx="45847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724150" y="2228850"/>
            <a:ext cx="2343150" cy="2192338"/>
          </a:xfrm>
          <a:prstGeom prst="rect">
            <a:avLst/>
          </a:prstGeom>
          <a:noFill/>
        </p:spPr>
        <p:txBody>
          <a:bodyPr>
            <a:spAutoFit/>
          </a:bodyPr>
          <a:lstStyle/>
          <a:p>
            <a:pPr>
              <a:defRPr/>
            </a:pPr>
            <a:r>
              <a:rPr lang="en-US" sz="1950" b="1" dirty="0" err="1">
                <a:solidFill>
                  <a:srgbClr val="0000FF"/>
                </a:solidFill>
              </a:rPr>
              <a:t>Allosteric</a:t>
            </a:r>
            <a:r>
              <a:rPr lang="en-US" sz="1950" b="1" dirty="0">
                <a:solidFill>
                  <a:srgbClr val="0000FF"/>
                </a:solidFill>
              </a:rPr>
              <a:t> enzymes </a:t>
            </a:r>
            <a:r>
              <a:rPr lang="en-US" sz="1950" dirty="0"/>
              <a:t>have two binding sites, </a:t>
            </a:r>
            <a:r>
              <a:rPr lang="en-US" sz="1950" b="1" dirty="0">
                <a:solidFill>
                  <a:srgbClr val="0000FF"/>
                </a:solidFill>
              </a:rPr>
              <a:t>the active site</a:t>
            </a:r>
            <a:r>
              <a:rPr lang="en-US" sz="1950" dirty="0"/>
              <a:t> where the substrate binds and the </a:t>
            </a:r>
            <a:r>
              <a:rPr lang="en-US" sz="1950" b="1" dirty="0" err="1">
                <a:solidFill>
                  <a:srgbClr val="0000FF"/>
                </a:solidFill>
              </a:rPr>
              <a:t>allosteric</a:t>
            </a:r>
            <a:r>
              <a:rPr lang="en-US" sz="1950" b="1" dirty="0">
                <a:solidFill>
                  <a:srgbClr val="0000FF"/>
                </a:solidFill>
              </a:rPr>
              <a:t> site </a:t>
            </a:r>
            <a:r>
              <a:rPr lang="en-US" sz="1950" dirty="0"/>
              <a:t>where the </a:t>
            </a:r>
            <a:r>
              <a:rPr lang="en-US" sz="1950" dirty="0" err="1"/>
              <a:t>effector</a:t>
            </a:r>
            <a:r>
              <a:rPr lang="en-US" sz="1950" dirty="0"/>
              <a:t> binds</a:t>
            </a:r>
          </a:p>
        </p:txBody>
      </p:sp>
      <p:sp>
        <p:nvSpPr>
          <p:cNvPr id="7475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BBA85E7-7725-4580-8FA7-3CA577917AEE}" type="slidenum">
              <a:rPr lang="en-US" altLang="en-US" sz="1400"/>
              <a:pPr>
                <a:spcBef>
                  <a:spcPct val="0"/>
                </a:spcBef>
                <a:buFontTx/>
                <a:buNone/>
              </a:pPr>
              <a:t>74</a:t>
            </a:fld>
            <a:endParaRPr lang="en-US" altLang="en-US" sz="1400"/>
          </a:p>
        </p:txBody>
      </p:sp>
    </p:spTree>
    <p:extLst>
      <p:ext uri="{BB962C8B-B14F-4D97-AF65-F5344CB8AC3E}">
        <p14:creationId xmlns:p14="http://schemas.microsoft.com/office/powerpoint/2010/main" val="18700871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881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3"/>
          <p:cNvSpPr txBox="1">
            <a:spLocks noChangeArrowheads="1"/>
          </p:cNvSpPr>
          <p:nvPr/>
        </p:nvSpPr>
        <p:spPr bwMode="auto">
          <a:xfrm>
            <a:off x="7967664" y="6591300"/>
            <a:ext cx="25796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marL="185738" indent="-185738"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800">
                <a:solidFill>
                  <a:schemeClr val="tx2"/>
                </a:solidFill>
                <a:latin typeface="Arial" pitchFamily="34" charset="0"/>
              </a:rPr>
              <a:t>*Based on an average for a toilet that uses about 8 L of Water per flush (11). </a:t>
            </a:r>
          </a:p>
        </p:txBody>
      </p:sp>
      <p:pic>
        <p:nvPicPr>
          <p:cNvPr id="44035" name="Picture 4" descr="m2-1_12"/>
          <p:cNvPicPr>
            <a:picLocks noChangeAspect="1" noChangeArrowheads="1"/>
          </p:cNvPicPr>
          <p:nvPr/>
        </p:nvPicPr>
        <p:blipFill>
          <a:blip r:embed="rId3" cstate="print">
            <a:extLst>
              <a:ext uri="{28A0092B-C50C-407E-A947-70E740481C1C}">
                <a14:useLocalDpi xmlns:a14="http://schemas.microsoft.com/office/drawing/2010/main" val="0"/>
              </a:ext>
            </a:extLst>
          </a:blip>
          <a:srcRect l="5443" t="16490" r="77629" b="60614"/>
          <a:stretch>
            <a:fillRect/>
          </a:stretch>
        </p:blipFill>
        <p:spPr bwMode="auto">
          <a:xfrm>
            <a:off x="1873250" y="1533526"/>
            <a:ext cx="11811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7"/>
          <p:cNvSpPr txBox="1">
            <a:spLocks noChangeArrowheads="1"/>
          </p:cNvSpPr>
          <p:nvPr/>
        </p:nvSpPr>
        <p:spPr bwMode="auto">
          <a:xfrm>
            <a:off x="2898776" y="1901825"/>
            <a:ext cx="6437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t>With conventional waterborne flush-toilets, we mix</a:t>
            </a:r>
          </a:p>
        </p:txBody>
      </p:sp>
      <p:sp>
        <p:nvSpPr>
          <p:cNvPr id="44037" name="Text Box 8"/>
          <p:cNvSpPr txBox="1">
            <a:spLocks noChangeArrowheads="1"/>
          </p:cNvSpPr>
          <p:nvPr/>
        </p:nvSpPr>
        <p:spPr bwMode="auto">
          <a:xfrm>
            <a:off x="1919289" y="2478088"/>
            <a:ext cx="6416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solidFill>
                  <a:srgbClr val="996633"/>
                </a:solidFill>
              </a:rPr>
              <a:t>roughly 50 kg of faecal matter (per person/year)</a:t>
            </a:r>
          </a:p>
        </p:txBody>
      </p:sp>
      <p:sp>
        <p:nvSpPr>
          <p:cNvPr id="44038" name="Text Box 9"/>
          <p:cNvSpPr txBox="1">
            <a:spLocks noChangeArrowheads="1"/>
          </p:cNvSpPr>
          <p:nvPr/>
        </p:nvSpPr>
        <p:spPr bwMode="auto">
          <a:xfrm>
            <a:off x="1919289" y="3125788"/>
            <a:ext cx="504348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solidFill>
                  <a:srgbClr val="FFCC00"/>
                </a:solidFill>
              </a:rPr>
              <a:t>roughly 500 l of urine (per person/year)</a:t>
            </a:r>
          </a:p>
        </p:txBody>
      </p:sp>
      <p:sp>
        <p:nvSpPr>
          <p:cNvPr id="44039" name="Text Box 11"/>
          <p:cNvSpPr txBox="1">
            <a:spLocks noChangeArrowheads="1"/>
          </p:cNvSpPr>
          <p:nvPr/>
        </p:nvSpPr>
        <p:spPr bwMode="auto">
          <a:xfrm>
            <a:off x="1919289" y="3711575"/>
            <a:ext cx="52038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solidFill>
                  <a:srgbClr val="05B3E9"/>
                </a:solidFill>
              </a:rPr>
              <a:t>with roughly 20’000l of </a:t>
            </a:r>
            <a:r>
              <a:rPr lang="en-GB" sz="2000" b="1" i="1">
                <a:solidFill>
                  <a:srgbClr val="05B3E9"/>
                </a:solidFill>
              </a:rPr>
              <a:t>clean</a:t>
            </a:r>
            <a:r>
              <a:rPr lang="en-GB" sz="2000" b="1">
                <a:solidFill>
                  <a:srgbClr val="05B3E9"/>
                </a:solidFill>
              </a:rPr>
              <a:t> flushwater*</a:t>
            </a:r>
          </a:p>
        </p:txBody>
      </p:sp>
      <p:sp>
        <p:nvSpPr>
          <p:cNvPr id="44040" name="Text Box 12"/>
          <p:cNvSpPr txBox="1">
            <a:spLocks noChangeArrowheads="1"/>
          </p:cNvSpPr>
          <p:nvPr/>
        </p:nvSpPr>
        <p:spPr bwMode="auto">
          <a:xfrm>
            <a:off x="9623426" y="2436813"/>
            <a:ext cx="828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2000" b="1">
                <a:solidFill>
                  <a:srgbClr val="996633"/>
                </a:solidFill>
              </a:rPr>
              <a:t>50 kg</a:t>
            </a:r>
          </a:p>
        </p:txBody>
      </p:sp>
      <p:sp>
        <p:nvSpPr>
          <p:cNvPr id="44041" name="Text Box 13"/>
          <p:cNvSpPr txBox="1">
            <a:spLocks noChangeArrowheads="1"/>
          </p:cNvSpPr>
          <p:nvPr/>
        </p:nvSpPr>
        <p:spPr bwMode="auto">
          <a:xfrm>
            <a:off x="9623426" y="3197225"/>
            <a:ext cx="828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2000" b="1">
                <a:solidFill>
                  <a:srgbClr val="FFCC00"/>
                </a:solidFill>
              </a:rPr>
              <a:t>500 L </a:t>
            </a:r>
          </a:p>
        </p:txBody>
      </p:sp>
      <p:sp>
        <p:nvSpPr>
          <p:cNvPr id="44042" name="Text Box 14"/>
          <p:cNvSpPr txBox="1">
            <a:spLocks noChangeArrowheads="1"/>
          </p:cNvSpPr>
          <p:nvPr/>
        </p:nvSpPr>
        <p:spPr bwMode="auto">
          <a:xfrm>
            <a:off x="9409114" y="4014789"/>
            <a:ext cx="104298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2000" b="1">
                <a:solidFill>
                  <a:srgbClr val="05B3E9"/>
                </a:solidFill>
              </a:rPr>
              <a:t>20’000 L</a:t>
            </a:r>
          </a:p>
        </p:txBody>
      </p:sp>
      <p:sp>
        <p:nvSpPr>
          <p:cNvPr id="44043" name="Line 15"/>
          <p:cNvSpPr>
            <a:spLocks noChangeShapeType="1"/>
          </p:cNvSpPr>
          <p:nvPr/>
        </p:nvSpPr>
        <p:spPr bwMode="auto">
          <a:xfrm flipH="1">
            <a:off x="5591176" y="4625976"/>
            <a:ext cx="1584325" cy="696913"/>
          </a:xfrm>
          <a:prstGeom prst="line">
            <a:avLst/>
          </a:prstGeom>
          <a:noFill/>
          <a:ln w="254000">
            <a:solidFill>
              <a:srgbClr val="A18D53"/>
            </a:solidFill>
            <a:round/>
            <a:headEnd/>
            <a:tailEnd type="triangle" w="med" len="med"/>
          </a:ln>
          <a:extLst>
            <a:ext uri="{909E8E84-426E-40DD-AFC4-6F175D3DCCD1}">
              <a14:hiddenFill xmlns:a14="http://schemas.microsoft.com/office/drawing/2010/main">
                <a:noFill/>
              </a14:hiddenFill>
            </a:ext>
          </a:extLst>
        </p:spPr>
        <p:txBody>
          <a:bodyPr lIns="18000" tIns="10800" rIns="18000" bIns="10800">
            <a:spAutoFit/>
          </a:bodyPr>
          <a:lstStyle/>
          <a:p>
            <a:endParaRPr lang="en-US"/>
          </a:p>
        </p:txBody>
      </p:sp>
      <p:sp>
        <p:nvSpPr>
          <p:cNvPr id="44044" name="Text Box 16"/>
          <p:cNvSpPr txBox="1">
            <a:spLocks noChangeArrowheads="1"/>
          </p:cNvSpPr>
          <p:nvPr/>
        </p:nvSpPr>
        <p:spPr bwMode="auto">
          <a:xfrm>
            <a:off x="6021388" y="5540376"/>
            <a:ext cx="4322762" cy="9445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a:t>If this wastewater is discharged untreated into rivers, an even higher amount of water is polluted!</a:t>
            </a:r>
          </a:p>
        </p:txBody>
      </p:sp>
      <p:sp>
        <p:nvSpPr>
          <p:cNvPr id="44045" name="Freeform 19"/>
          <p:cNvSpPr>
            <a:spLocks noChangeAspect="1"/>
          </p:cNvSpPr>
          <p:nvPr/>
        </p:nvSpPr>
        <p:spPr bwMode="auto">
          <a:xfrm>
            <a:off x="9245600" y="2509838"/>
            <a:ext cx="90488" cy="120650"/>
          </a:xfrm>
          <a:custGeom>
            <a:avLst/>
            <a:gdLst>
              <a:gd name="T0" fmla="*/ 2147483647 w 2607"/>
              <a:gd name="T1" fmla="*/ 2147483647 h 2888"/>
              <a:gd name="T2" fmla="*/ 2147483647 w 2607"/>
              <a:gd name="T3" fmla="*/ 2147483647 h 2888"/>
              <a:gd name="T4" fmla="*/ 2147483647 w 2607"/>
              <a:gd name="T5" fmla="*/ 2147483647 h 2888"/>
              <a:gd name="T6" fmla="*/ 2147483647 w 2607"/>
              <a:gd name="T7" fmla="*/ 2147483647 h 2888"/>
              <a:gd name="T8" fmla="*/ 2147483647 w 2607"/>
              <a:gd name="T9" fmla="*/ 2147483647 h 2888"/>
              <a:gd name="T10" fmla="*/ 2147483647 w 2607"/>
              <a:gd name="T11" fmla="*/ 2147483647 h 2888"/>
              <a:gd name="T12" fmla="*/ 2147483647 w 2607"/>
              <a:gd name="T13" fmla="*/ 2147483647 h 2888"/>
              <a:gd name="T14" fmla="*/ 2147483647 w 2607"/>
              <a:gd name="T15" fmla="*/ 2147483647 h 2888"/>
              <a:gd name="T16" fmla="*/ 2147483647 w 2607"/>
              <a:gd name="T17" fmla="*/ 2147483647 h 28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7"/>
              <a:gd name="T28" fmla="*/ 0 h 2888"/>
              <a:gd name="T29" fmla="*/ 2607 w 2607"/>
              <a:gd name="T30" fmla="*/ 2888 h 28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7" h="2888">
                <a:moveTo>
                  <a:pt x="1647" y="23"/>
                </a:moveTo>
                <a:cubicBezTo>
                  <a:pt x="1458" y="46"/>
                  <a:pt x="1216" y="651"/>
                  <a:pt x="967" y="931"/>
                </a:cubicBezTo>
                <a:cubicBezTo>
                  <a:pt x="718" y="1211"/>
                  <a:pt x="279" y="1422"/>
                  <a:pt x="151" y="1702"/>
                </a:cubicBezTo>
                <a:cubicBezTo>
                  <a:pt x="23" y="1982"/>
                  <a:pt x="0" y="2413"/>
                  <a:pt x="196" y="2609"/>
                </a:cubicBezTo>
                <a:cubicBezTo>
                  <a:pt x="392" y="2805"/>
                  <a:pt x="1005" y="2874"/>
                  <a:pt x="1330" y="2881"/>
                </a:cubicBezTo>
                <a:cubicBezTo>
                  <a:pt x="1655" y="2888"/>
                  <a:pt x="1934" y="2828"/>
                  <a:pt x="2146" y="2654"/>
                </a:cubicBezTo>
                <a:cubicBezTo>
                  <a:pt x="2358" y="2480"/>
                  <a:pt x="2607" y="2148"/>
                  <a:pt x="2600" y="1838"/>
                </a:cubicBezTo>
                <a:cubicBezTo>
                  <a:pt x="2593" y="1528"/>
                  <a:pt x="2260" y="1096"/>
                  <a:pt x="2101" y="794"/>
                </a:cubicBezTo>
                <a:cubicBezTo>
                  <a:pt x="1942" y="492"/>
                  <a:pt x="1836" y="0"/>
                  <a:pt x="1647" y="23"/>
                </a:cubicBezTo>
                <a:close/>
              </a:path>
            </a:pathLst>
          </a:custGeom>
          <a:solidFill>
            <a:srgbClr val="996633"/>
          </a:solidFill>
          <a:ln w="9525">
            <a:solidFill>
              <a:schemeClr val="tx1"/>
            </a:solidFill>
            <a:round/>
            <a:headEnd/>
            <a:tailEnd/>
          </a:ln>
        </p:spPr>
        <p:txBody>
          <a:bodyPr/>
          <a:lstStyle/>
          <a:p>
            <a:endParaRPr lang="de-DE" sz="2000"/>
          </a:p>
        </p:txBody>
      </p:sp>
      <p:sp>
        <p:nvSpPr>
          <p:cNvPr id="44046" name="Freeform 22"/>
          <p:cNvSpPr>
            <a:spLocks noChangeAspect="1"/>
          </p:cNvSpPr>
          <p:nvPr/>
        </p:nvSpPr>
        <p:spPr bwMode="auto">
          <a:xfrm>
            <a:off x="9059864" y="3062289"/>
            <a:ext cx="276225" cy="371475"/>
          </a:xfrm>
          <a:custGeom>
            <a:avLst/>
            <a:gdLst>
              <a:gd name="T0" fmla="*/ 2147483647 w 2607"/>
              <a:gd name="T1" fmla="*/ 2147483647 h 2888"/>
              <a:gd name="T2" fmla="*/ 2147483647 w 2607"/>
              <a:gd name="T3" fmla="*/ 2147483647 h 2888"/>
              <a:gd name="T4" fmla="*/ 2147483647 w 2607"/>
              <a:gd name="T5" fmla="*/ 2147483647 h 2888"/>
              <a:gd name="T6" fmla="*/ 2147483647 w 2607"/>
              <a:gd name="T7" fmla="*/ 2147483647 h 2888"/>
              <a:gd name="T8" fmla="*/ 2147483647 w 2607"/>
              <a:gd name="T9" fmla="*/ 2147483647 h 2888"/>
              <a:gd name="T10" fmla="*/ 2147483647 w 2607"/>
              <a:gd name="T11" fmla="*/ 2147483647 h 2888"/>
              <a:gd name="T12" fmla="*/ 2147483647 w 2607"/>
              <a:gd name="T13" fmla="*/ 2147483647 h 2888"/>
              <a:gd name="T14" fmla="*/ 2147483647 w 2607"/>
              <a:gd name="T15" fmla="*/ 2147483647 h 2888"/>
              <a:gd name="T16" fmla="*/ 2147483647 w 2607"/>
              <a:gd name="T17" fmla="*/ 2147483647 h 28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7"/>
              <a:gd name="T28" fmla="*/ 0 h 2888"/>
              <a:gd name="T29" fmla="*/ 2607 w 2607"/>
              <a:gd name="T30" fmla="*/ 2888 h 28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7" h="2888">
                <a:moveTo>
                  <a:pt x="1647" y="23"/>
                </a:moveTo>
                <a:cubicBezTo>
                  <a:pt x="1458" y="46"/>
                  <a:pt x="1216" y="651"/>
                  <a:pt x="967" y="931"/>
                </a:cubicBezTo>
                <a:cubicBezTo>
                  <a:pt x="718" y="1211"/>
                  <a:pt x="279" y="1422"/>
                  <a:pt x="151" y="1702"/>
                </a:cubicBezTo>
                <a:cubicBezTo>
                  <a:pt x="23" y="1982"/>
                  <a:pt x="0" y="2413"/>
                  <a:pt x="196" y="2609"/>
                </a:cubicBezTo>
                <a:cubicBezTo>
                  <a:pt x="392" y="2805"/>
                  <a:pt x="1005" y="2874"/>
                  <a:pt x="1330" y="2881"/>
                </a:cubicBezTo>
                <a:cubicBezTo>
                  <a:pt x="1655" y="2888"/>
                  <a:pt x="1934" y="2828"/>
                  <a:pt x="2146" y="2654"/>
                </a:cubicBezTo>
                <a:cubicBezTo>
                  <a:pt x="2358" y="2480"/>
                  <a:pt x="2607" y="2148"/>
                  <a:pt x="2600" y="1838"/>
                </a:cubicBezTo>
                <a:cubicBezTo>
                  <a:pt x="2593" y="1528"/>
                  <a:pt x="2260" y="1096"/>
                  <a:pt x="2101" y="794"/>
                </a:cubicBezTo>
                <a:cubicBezTo>
                  <a:pt x="1942" y="492"/>
                  <a:pt x="1836" y="0"/>
                  <a:pt x="1647" y="23"/>
                </a:cubicBezTo>
                <a:close/>
              </a:path>
            </a:pathLst>
          </a:custGeom>
          <a:solidFill>
            <a:srgbClr val="FFCC00"/>
          </a:solidFill>
          <a:ln w="9525">
            <a:solidFill>
              <a:schemeClr val="tx1"/>
            </a:solidFill>
            <a:round/>
            <a:headEnd/>
            <a:tailEnd/>
          </a:ln>
        </p:spPr>
        <p:txBody>
          <a:bodyPr/>
          <a:lstStyle/>
          <a:p>
            <a:endParaRPr lang="de-DE" sz="2000"/>
          </a:p>
        </p:txBody>
      </p:sp>
      <p:sp>
        <p:nvSpPr>
          <p:cNvPr id="44047" name="Freeform 23"/>
          <p:cNvSpPr>
            <a:spLocks noChangeAspect="1"/>
          </p:cNvSpPr>
          <p:nvPr/>
        </p:nvSpPr>
        <p:spPr bwMode="auto">
          <a:xfrm>
            <a:off x="7535863" y="3062288"/>
            <a:ext cx="1712912" cy="2305050"/>
          </a:xfrm>
          <a:custGeom>
            <a:avLst/>
            <a:gdLst>
              <a:gd name="T0" fmla="*/ 2147483647 w 2607"/>
              <a:gd name="T1" fmla="*/ 2147483647 h 2888"/>
              <a:gd name="T2" fmla="*/ 2147483647 w 2607"/>
              <a:gd name="T3" fmla="*/ 2147483647 h 2888"/>
              <a:gd name="T4" fmla="*/ 2147483647 w 2607"/>
              <a:gd name="T5" fmla="*/ 2147483647 h 2888"/>
              <a:gd name="T6" fmla="*/ 2147483647 w 2607"/>
              <a:gd name="T7" fmla="*/ 2147483647 h 2888"/>
              <a:gd name="T8" fmla="*/ 2147483647 w 2607"/>
              <a:gd name="T9" fmla="*/ 2147483647 h 2888"/>
              <a:gd name="T10" fmla="*/ 2147483647 w 2607"/>
              <a:gd name="T11" fmla="*/ 2147483647 h 2888"/>
              <a:gd name="T12" fmla="*/ 2147483647 w 2607"/>
              <a:gd name="T13" fmla="*/ 2147483647 h 2888"/>
              <a:gd name="T14" fmla="*/ 2147483647 w 2607"/>
              <a:gd name="T15" fmla="*/ 2147483647 h 2888"/>
              <a:gd name="T16" fmla="*/ 2147483647 w 2607"/>
              <a:gd name="T17" fmla="*/ 2147483647 h 28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7"/>
              <a:gd name="T28" fmla="*/ 0 h 2888"/>
              <a:gd name="T29" fmla="*/ 2607 w 2607"/>
              <a:gd name="T30" fmla="*/ 2888 h 28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7" h="2888">
                <a:moveTo>
                  <a:pt x="1647" y="23"/>
                </a:moveTo>
                <a:cubicBezTo>
                  <a:pt x="1458" y="46"/>
                  <a:pt x="1216" y="651"/>
                  <a:pt x="967" y="931"/>
                </a:cubicBezTo>
                <a:cubicBezTo>
                  <a:pt x="718" y="1211"/>
                  <a:pt x="279" y="1422"/>
                  <a:pt x="151" y="1702"/>
                </a:cubicBezTo>
                <a:cubicBezTo>
                  <a:pt x="23" y="1982"/>
                  <a:pt x="0" y="2413"/>
                  <a:pt x="196" y="2609"/>
                </a:cubicBezTo>
                <a:cubicBezTo>
                  <a:pt x="392" y="2805"/>
                  <a:pt x="1005" y="2874"/>
                  <a:pt x="1330" y="2881"/>
                </a:cubicBezTo>
                <a:cubicBezTo>
                  <a:pt x="1655" y="2888"/>
                  <a:pt x="1934" y="2828"/>
                  <a:pt x="2146" y="2654"/>
                </a:cubicBezTo>
                <a:cubicBezTo>
                  <a:pt x="2358" y="2480"/>
                  <a:pt x="2607" y="2148"/>
                  <a:pt x="2600" y="1838"/>
                </a:cubicBezTo>
                <a:cubicBezTo>
                  <a:pt x="2593" y="1528"/>
                  <a:pt x="2260" y="1096"/>
                  <a:pt x="2101" y="794"/>
                </a:cubicBezTo>
                <a:cubicBezTo>
                  <a:pt x="1942" y="492"/>
                  <a:pt x="1836" y="0"/>
                  <a:pt x="1647" y="23"/>
                </a:cubicBezTo>
                <a:close/>
              </a:path>
            </a:pathLst>
          </a:custGeom>
          <a:solidFill>
            <a:srgbClr val="05B3E9"/>
          </a:solidFill>
          <a:ln w="9525">
            <a:solidFill>
              <a:schemeClr val="tx1"/>
            </a:solidFill>
            <a:round/>
            <a:headEnd/>
            <a:tailEnd/>
          </a:ln>
        </p:spPr>
        <p:txBody>
          <a:bodyPr/>
          <a:lstStyle/>
          <a:p>
            <a:endParaRPr lang="de-DE" sz="2000"/>
          </a:p>
        </p:txBody>
      </p:sp>
      <p:pic>
        <p:nvPicPr>
          <p:cNvPr id="44048"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9288" y="4287839"/>
            <a:ext cx="3097212"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9" name="Text Box 25"/>
          <p:cNvSpPr txBox="1">
            <a:spLocks noChangeArrowheads="1"/>
          </p:cNvSpPr>
          <p:nvPr/>
        </p:nvSpPr>
        <p:spPr bwMode="auto">
          <a:xfrm>
            <a:off x="1919289" y="6303963"/>
            <a:ext cx="18002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eaLnBrk="1" hangingPunct="1"/>
            <a:r>
              <a:rPr lang="en-GB" sz="800"/>
              <a:t>http://thomasmayerarchive.de</a:t>
            </a:r>
          </a:p>
        </p:txBody>
      </p:sp>
      <p:sp>
        <p:nvSpPr>
          <p:cNvPr id="44050" name="Rectangle 26"/>
          <p:cNvSpPr>
            <a:spLocks/>
          </p:cNvSpPr>
          <p:nvPr/>
        </p:nvSpPr>
        <p:spPr bwMode="auto">
          <a:xfrm>
            <a:off x="1774825" y="620714"/>
            <a:ext cx="8388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0" hangingPunct="0">
              <a:spcBef>
                <a:spcPct val="0"/>
              </a:spcBef>
            </a:pPr>
            <a:endParaRPr lang="en-GB" b="1">
              <a:solidFill>
                <a:srgbClr val="05627E"/>
              </a:solidFill>
            </a:endParaRPr>
          </a:p>
        </p:txBody>
      </p:sp>
      <p:sp>
        <p:nvSpPr>
          <p:cNvPr id="44051" name="Rectangle 28"/>
          <p:cNvSpPr>
            <a:spLocks/>
          </p:cNvSpPr>
          <p:nvPr/>
        </p:nvSpPr>
        <p:spPr bwMode="auto">
          <a:xfrm>
            <a:off x="1828801" y="979489"/>
            <a:ext cx="75596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0" hangingPunct="0">
              <a:spcBef>
                <a:spcPct val="0"/>
              </a:spcBef>
            </a:pPr>
            <a:r>
              <a:rPr lang="en-GB" sz="2000" b="1" dirty="0" smtClean="0">
                <a:solidFill>
                  <a:srgbClr val="05627E"/>
                </a:solidFill>
              </a:rPr>
              <a:t>Unsustainable </a:t>
            </a:r>
            <a:r>
              <a:rPr lang="en-GB" sz="2000" b="1" dirty="0">
                <a:solidFill>
                  <a:srgbClr val="05627E"/>
                </a:solidFill>
              </a:rPr>
              <a:t>current approaches: Mixing what shouldn’t be mixed..</a:t>
            </a:r>
          </a:p>
        </p:txBody>
      </p:sp>
    </p:spTree>
    <p:extLst>
      <p:ext uri="{BB962C8B-B14F-4D97-AF65-F5344CB8AC3E}">
        <p14:creationId xmlns:p14="http://schemas.microsoft.com/office/powerpoint/2010/main" val="3972357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30722" name="Rectangle 2"/>
          <p:cNvSpPr>
            <a:spLocks noChangeArrowheads="1"/>
          </p:cNvSpPr>
          <p:nvPr/>
        </p:nvSpPr>
        <p:spPr bwMode="auto">
          <a:xfrm>
            <a:off x="8362951" y="5157401"/>
            <a:ext cx="65" cy="276999"/>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23" name="Rectangle 3"/>
          <p:cNvSpPr>
            <a:spLocks noChangeArrowheads="1"/>
          </p:cNvSpPr>
          <p:nvPr/>
        </p:nvSpPr>
        <p:spPr bwMode="auto">
          <a:xfrm>
            <a:off x="5283201" y="5157401"/>
            <a:ext cx="65" cy="276999"/>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24" name="Rectangle 4"/>
          <p:cNvSpPr>
            <a:spLocks noChangeArrowheads="1"/>
          </p:cNvSpPr>
          <p:nvPr/>
        </p:nvSpPr>
        <p:spPr bwMode="auto">
          <a:xfrm>
            <a:off x="7226301" y="3277801"/>
            <a:ext cx="65" cy="276999"/>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25" name="Rectangle 5"/>
          <p:cNvSpPr>
            <a:spLocks noChangeArrowheads="1"/>
          </p:cNvSpPr>
          <p:nvPr/>
        </p:nvSpPr>
        <p:spPr bwMode="auto">
          <a:xfrm>
            <a:off x="5289550" y="1626801"/>
            <a:ext cx="1930400" cy="276999"/>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0799" name="Group 79"/>
          <p:cNvGraphicFramePr>
            <a:graphicFrameLocks noGrp="1"/>
          </p:cNvGraphicFramePr>
          <p:nvPr>
            <p:ph idx="1"/>
          </p:nvPr>
        </p:nvGraphicFramePr>
        <p:xfrm>
          <a:off x="1619251" y="922338"/>
          <a:ext cx="8620125" cy="5224460"/>
        </p:xfrm>
        <a:graphic>
          <a:graphicData uri="http://schemas.openxmlformats.org/drawingml/2006/table">
            <a:tbl>
              <a:tblPr/>
              <a:tblGrid>
                <a:gridCol w="1663700"/>
                <a:gridCol w="2005013"/>
                <a:gridCol w="1938337"/>
                <a:gridCol w="1143000"/>
                <a:gridCol w="1870075"/>
              </a:tblGrid>
              <a:tr h="579138">
                <a:tc>
                  <a:txBody>
                    <a:bodyPr/>
                    <a:lstStyle/>
                    <a:p>
                      <a:pPr marL="0" marR="0" lvl="0" indent="0" algn="l" defTabSz="102235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dirty="0" smtClean="0">
                        <a:ln>
                          <a:noFill/>
                        </a:ln>
                        <a:solidFill>
                          <a:schemeClr val="tx1"/>
                        </a:solidFill>
                        <a:effectLst/>
                        <a:latin typeface="Arial" pitchFamily="34" charset="0"/>
                      </a:endParaRPr>
                    </a:p>
                  </a:txBody>
                  <a:tcPr marL="91428" marR="91428" marT="45716" marB="45716"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Total</a:t>
                      </a:r>
                    </a:p>
                  </a:txBody>
                  <a:tcPr marL="91428" marR="91428" marT="45716" marB="45716"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Greywater***</a:t>
                      </a:r>
                    </a:p>
                  </a:txBody>
                  <a:tcPr marL="91428" marR="91428" marT="45716" marB="45716"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Urine</a:t>
                      </a:r>
                    </a:p>
                  </a:txBody>
                  <a:tcPr marL="91428" marR="91428" marT="45716" marB="45716"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Faeces</a:t>
                      </a:r>
                    </a:p>
                  </a:txBody>
                  <a:tcPr marL="91428" marR="91428" marT="45716" marB="45716"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Volume [l/cap</a:t>
                      </a:r>
                      <a:r>
                        <a:rPr kumimoji="0" lang="en-US" sz="1800" b="0" i="0" u="none" strike="noStrike" cap="none" normalizeH="0" baseline="0" smtClean="0">
                          <a:ln>
                            <a:noFill/>
                          </a:ln>
                          <a:solidFill>
                            <a:schemeClr val="tx1"/>
                          </a:solidFill>
                          <a:effectLst/>
                          <a:latin typeface="Arial" pitchFamily="34" charset="0"/>
                          <a:cs typeface="Arial" pitchFamily="34" charset="0"/>
                        </a:rPr>
                        <a:t>·</a:t>
                      </a:r>
                      <a:r>
                        <a:rPr kumimoji="0" lang="en-GB" sz="18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25’000-100’000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25’000-100’000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500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50</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Nutrients</a:t>
                      </a:r>
                    </a:p>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Nitrogen</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2 - 4 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85%</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91">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Phosphorous</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0.3 - 0.8 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60%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30%</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91">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Potassium</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1.4 - 2.0 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34%</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54%</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12%</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pitchFamily="34" charset="0"/>
                        </a:rPr>
                        <a:t>COD (organic material)</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30kg/cap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41%</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12%</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47%</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Faecal coliforms</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4</a:t>
                      </a: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6</a:t>
                      </a:r>
                      <a:r>
                        <a:rPr kumimoji="0" lang="en-GB" sz="2000" b="0" i="0" u="none" strike="noStrike" cap="none" normalizeH="0" baseline="0" smtClean="0">
                          <a:ln>
                            <a:noFill/>
                          </a:ln>
                          <a:solidFill>
                            <a:schemeClr val="tx1"/>
                          </a:solidFill>
                          <a:effectLst/>
                          <a:latin typeface="Arial" pitchFamily="34" charset="0"/>
                        </a:rPr>
                        <a:t> /100ml</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7</a:t>
                      </a: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9</a:t>
                      </a:r>
                      <a:r>
                        <a:rPr kumimoji="0" lang="en-GB" sz="2000" b="0" i="0" u="none" strike="noStrike" cap="none" normalizeH="0" baseline="0" smtClean="0">
                          <a:ln>
                            <a:noFill/>
                          </a:ln>
                          <a:solidFill>
                            <a:schemeClr val="tx1"/>
                          </a:solidFill>
                          <a:effectLst/>
                          <a:latin typeface="Arial" pitchFamily="34" charset="0"/>
                        </a:rPr>
                        <a:t> /100ml</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1313" name="Text Box 72"/>
          <p:cNvSpPr txBox="1">
            <a:spLocks noChangeArrowheads="1"/>
          </p:cNvSpPr>
          <p:nvPr/>
        </p:nvSpPr>
        <p:spPr bwMode="auto">
          <a:xfrm>
            <a:off x="1619251" y="5924550"/>
            <a:ext cx="74596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4" rIns="91428" bIns="45714">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600">
                <a:ea typeface="MS PGothic" panose="020B0600070205080204" pitchFamily="34" charset="-128"/>
              </a:rPr>
              <a:t>* healthy people</a:t>
            </a:r>
          </a:p>
          <a:p>
            <a:r>
              <a:rPr lang="en-GB" altLang="en-US" sz="1600">
                <a:ea typeface="MS PGothic" panose="020B0600070205080204" pitchFamily="34" charset="-128"/>
              </a:rPr>
              <a:t>** can be as high as 50%, depending on washing and dish-washing powder used</a:t>
            </a:r>
          </a:p>
          <a:p>
            <a:r>
              <a:rPr lang="en-GB" altLang="en-US" sz="1600">
                <a:ea typeface="MS PGothic" panose="020B0600070205080204" pitchFamily="34" charset="-128"/>
              </a:rPr>
              <a:t>*** values representative for industrialized countries</a:t>
            </a:r>
          </a:p>
        </p:txBody>
      </p:sp>
      <p:sp>
        <p:nvSpPr>
          <p:cNvPr id="11314" name="Rectangle 73"/>
          <p:cNvSpPr>
            <a:spLocks noGrp="1" noChangeArrowheads="1"/>
          </p:cNvSpPr>
          <p:nvPr>
            <p:ph type="title"/>
          </p:nvPr>
        </p:nvSpPr>
        <p:spPr>
          <a:xfrm>
            <a:off x="2133601" y="195263"/>
            <a:ext cx="7927975" cy="431800"/>
          </a:xfrm>
          <a:noFill/>
        </p:spPr>
        <p:txBody>
          <a:bodyPr>
            <a:normAutofit fontScale="90000"/>
          </a:bodyPr>
          <a:lstStyle/>
          <a:p>
            <a:pPr eaLnBrk="1" hangingPunct="1"/>
            <a:r>
              <a:rPr lang="en-US" altLang="en-US" dirty="0" smtClean="0"/>
              <a:t>Characteristics of waste products</a:t>
            </a:r>
          </a:p>
        </p:txBody>
      </p:sp>
      <p:sp>
        <p:nvSpPr>
          <p:cNvPr id="11315" name="Text Box 74"/>
          <p:cNvSpPr txBox="1">
            <a:spLocks noChangeArrowheads="1"/>
          </p:cNvSpPr>
          <p:nvPr/>
        </p:nvSpPr>
        <p:spPr bwMode="auto">
          <a:xfrm>
            <a:off x="8272463" y="52389"/>
            <a:ext cx="196691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Introduction</a:t>
            </a:r>
          </a:p>
        </p:txBody>
      </p:sp>
    </p:spTree>
    <p:extLst>
      <p:ext uri="{BB962C8B-B14F-4D97-AF65-F5344CB8AC3E}">
        <p14:creationId xmlns:p14="http://schemas.microsoft.com/office/powerpoint/2010/main" val="310501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blinds(horizontal)">
                                      <p:cBhvr>
                                        <p:cTn id="7" dur="500"/>
                                        <p:tgtEl>
                                          <p:spTgt spid="30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blinds(horizontal)">
                                      <p:cBhvr>
                                        <p:cTn id="12" dur="500"/>
                                        <p:tgtEl>
                                          <p:spTgt spid="30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blinds(horizontal)">
                                      <p:cBhvr>
                                        <p:cTn id="17" dur="500"/>
                                        <p:tgtEl>
                                          <p:spTgt spid="3072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722"/>
                                        </p:tgtEl>
                                        <p:attrNameLst>
                                          <p:attrName>style.visibility</p:attrName>
                                        </p:attrNameLst>
                                      </p:cBhvr>
                                      <p:to>
                                        <p:strVal val="visible"/>
                                      </p:to>
                                    </p:set>
                                    <p:animEffect transition="in" filter="blinds(horizontal)">
                                      <p:cBhvr>
                                        <p:cTn id="20"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14339" name="Rectangle 2"/>
          <p:cNvSpPr>
            <a:spLocks noGrp="1" noChangeArrowheads="1"/>
          </p:cNvSpPr>
          <p:nvPr>
            <p:ph type="title"/>
          </p:nvPr>
        </p:nvSpPr>
        <p:spPr>
          <a:xfrm>
            <a:off x="1295401" y="228600"/>
            <a:ext cx="8980489" cy="598488"/>
          </a:xfrm>
        </p:spPr>
        <p:txBody>
          <a:bodyPr>
            <a:normAutofit fontScale="90000"/>
          </a:bodyPr>
          <a:lstStyle/>
          <a:p>
            <a:pPr eaLnBrk="1" hangingPunct="1"/>
            <a:r>
              <a:rPr lang="de-DE" altLang="en-US" dirty="0" smtClean="0"/>
              <a:t>Sanitation: What are the Functional Groups through which the products flow?</a:t>
            </a:r>
            <a:endParaRPr lang="en-US" altLang="en-US" dirty="0" smtClean="0"/>
          </a:p>
        </p:txBody>
      </p:sp>
      <p:sp>
        <p:nvSpPr>
          <p:cNvPr id="36867" name="Rectangle 3"/>
          <p:cNvSpPr>
            <a:spLocks noChangeArrowheads="1"/>
          </p:cNvSpPr>
          <p:nvPr/>
        </p:nvSpPr>
        <p:spPr bwMode="auto">
          <a:xfrm>
            <a:off x="1617663" y="2124075"/>
            <a:ext cx="1655762" cy="896938"/>
          </a:xfrm>
          <a:prstGeom prst="rect">
            <a:avLst/>
          </a:prstGeom>
          <a:solidFill>
            <a:srgbClr val="FF00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User Interface</a:t>
            </a:r>
          </a:p>
          <a:p>
            <a:pPr algn="ctr"/>
            <a:endParaRPr lang="en-US" altLang="en-US" sz="1400" b="1"/>
          </a:p>
        </p:txBody>
      </p:sp>
      <p:pic>
        <p:nvPicPr>
          <p:cNvPr id="36868" name="Picture 4" descr="toilet(blackwater) copy"/>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76" y="3060701"/>
            <a:ext cx="8112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5"/>
          <p:cNvSpPr txBox="1">
            <a:spLocks noChangeArrowheads="1"/>
          </p:cNvSpPr>
          <p:nvPr/>
        </p:nvSpPr>
        <p:spPr bwMode="auto">
          <a:xfrm>
            <a:off x="1473201" y="4327526"/>
            <a:ext cx="1781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Dry Toilet or Pour Flush Toilet</a:t>
            </a:r>
            <a:endParaRPr lang="en-US" altLang="en-US" sz="1600"/>
          </a:p>
        </p:txBody>
      </p:sp>
      <p:sp>
        <p:nvSpPr>
          <p:cNvPr id="36870" name="Rectangle 6"/>
          <p:cNvSpPr>
            <a:spLocks noChangeArrowheads="1"/>
          </p:cNvSpPr>
          <p:nvPr/>
        </p:nvSpPr>
        <p:spPr bwMode="auto">
          <a:xfrm>
            <a:off x="3411538" y="2487614"/>
            <a:ext cx="1655762" cy="896937"/>
          </a:xfrm>
          <a:prstGeom prst="rect">
            <a:avLst/>
          </a:prstGeom>
          <a:solidFill>
            <a:srgbClr val="FF99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Collection </a:t>
            </a:r>
          </a:p>
          <a:p>
            <a:pPr algn="ctr"/>
            <a:r>
              <a:rPr lang="de-CH" altLang="zh-CN" b="1">
                <a:ea typeface="SimSun" panose="02010600030101010101" pitchFamily="2" charset="-122"/>
              </a:rPr>
              <a:t>and Storage/</a:t>
            </a:r>
            <a:br>
              <a:rPr lang="de-CH" altLang="zh-CN" b="1">
                <a:ea typeface="SimSun" panose="02010600030101010101" pitchFamily="2" charset="-122"/>
              </a:rPr>
            </a:br>
            <a:r>
              <a:rPr lang="de-CH" altLang="zh-CN" b="1">
                <a:ea typeface="SimSun" panose="02010600030101010101" pitchFamily="2" charset="-122"/>
              </a:rPr>
              <a:t>Treatment</a:t>
            </a:r>
            <a:endParaRPr lang="en-US" altLang="en-US" sz="1400" b="1"/>
          </a:p>
        </p:txBody>
      </p:sp>
      <p:pic>
        <p:nvPicPr>
          <p:cNvPr id="36871" name="Picture 7" descr="Faulkammer_2-kammrig"/>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326" y="3529014"/>
            <a:ext cx="1401763"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8"/>
          <p:cNvSpPr txBox="1">
            <a:spLocks noChangeArrowheads="1"/>
          </p:cNvSpPr>
          <p:nvPr/>
        </p:nvSpPr>
        <p:spPr bwMode="auto">
          <a:xfrm>
            <a:off x="3513469" y="4676776"/>
            <a:ext cx="12121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Septic </a:t>
            </a:r>
          </a:p>
          <a:p>
            <a:pPr algn="ctr" eaLnBrk="1" hangingPunct="1"/>
            <a:r>
              <a:rPr lang="de-CH" altLang="en-US" sz="1600"/>
              <a:t>Tank</a:t>
            </a:r>
            <a:endParaRPr lang="en-US" altLang="en-US" sz="1600"/>
          </a:p>
        </p:txBody>
      </p:sp>
      <p:sp>
        <p:nvSpPr>
          <p:cNvPr id="36873" name="Rectangle 9"/>
          <p:cNvSpPr>
            <a:spLocks noChangeArrowheads="1"/>
          </p:cNvSpPr>
          <p:nvPr/>
        </p:nvSpPr>
        <p:spPr bwMode="auto">
          <a:xfrm>
            <a:off x="7015163" y="2487614"/>
            <a:ext cx="1655762" cy="896937"/>
          </a:xfrm>
          <a:prstGeom prst="rect">
            <a:avLst/>
          </a:prstGeom>
          <a:solidFill>
            <a:srgbClr val="00FF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(Semi-) </a:t>
            </a:r>
          </a:p>
          <a:p>
            <a:pPr algn="ctr" eaLnBrk="1" hangingPunct="1"/>
            <a:r>
              <a:rPr lang="de-CH" altLang="zh-CN" b="1">
                <a:ea typeface="SimSun" panose="02010600030101010101" pitchFamily="2" charset="-122"/>
              </a:rPr>
              <a:t>Centralised </a:t>
            </a:r>
          </a:p>
          <a:p>
            <a:pPr algn="ctr" eaLnBrk="1" hangingPunct="1"/>
            <a:r>
              <a:rPr lang="de-CH" altLang="zh-CN" b="1">
                <a:ea typeface="SimSun" panose="02010600030101010101" pitchFamily="2" charset="-122"/>
              </a:rPr>
              <a:t>Treatment</a:t>
            </a:r>
            <a:endParaRPr lang="de-CH" altLang="en-US" b="1"/>
          </a:p>
        </p:txBody>
      </p:sp>
      <p:pic>
        <p:nvPicPr>
          <p:cNvPr id="36874" name="Picture 10"/>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3263" y="3709989"/>
            <a:ext cx="1536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 Box 11"/>
          <p:cNvSpPr txBox="1">
            <a:spLocks noChangeArrowheads="1"/>
          </p:cNvSpPr>
          <p:nvPr/>
        </p:nvSpPr>
        <p:spPr bwMode="auto">
          <a:xfrm>
            <a:off x="6856413" y="4460875"/>
            <a:ext cx="19939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Anaerobic</a:t>
            </a:r>
          </a:p>
          <a:p>
            <a:pPr algn="ctr" eaLnBrk="1" hangingPunct="1"/>
            <a:r>
              <a:rPr lang="de-CH" altLang="en-US" sz="1600"/>
              <a:t>Baffled Reactor</a:t>
            </a:r>
          </a:p>
          <a:p>
            <a:pPr algn="ctr" eaLnBrk="1" hangingPunct="1"/>
            <a:r>
              <a:rPr lang="de-CH" altLang="en-US" sz="1600"/>
              <a:t>or Waste Stabilisation</a:t>
            </a:r>
          </a:p>
          <a:p>
            <a:pPr algn="ctr" eaLnBrk="1" hangingPunct="1"/>
            <a:r>
              <a:rPr lang="de-CH" altLang="en-US" sz="1600"/>
              <a:t>Pond</a:t>
            </a:r>
            <a:endParaRPr lang="en-US" altLang="en-US" sz="1600"/>
          </a:p>
        </p:txBody>
      </p:sp>
      <p:sp>
        <p:nvSpPr>
          <p:cNvPr id="36876" name="Rectangle 12"/>
          <p:cNvSpPr>
            <a:spLocks noChangeArrowheads="1"/>
          </p:cNvSpPr>
          <p:nvPr/>
        </p:nvSpPr>
        <p:spPr bwMode="auto">
          <a:xfrm>
            <a:off x="5213351" y="2908300"/>
            <a:ext cx="1655763" cy="896938"/>
          </a:xfrm>
          <a:prstGeom prst="rect">
            <a:avLst/>
          </a:prstGeom>
          <a:solidFill>
            <a:srgbClr val="FFFF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Conveyance</a:t>
            </a:r>
          </a:p>
        </p:txBody>
      </p:sp>
      <p:pic>
        <p:nvPicPr>
          <p:cNvPr id="36877" name="Picture 1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6376" y="3960813"/>
            <a:ext cx="147002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Text Box 14"/>
          <p:cNvSpPr txBox="1">
            <a:spLocks noChangeArrowheads="1"/>
          </p:cNvSpPr>
          <p:nvPr/>
        </p:nvSpPr>
        <p:spPr bwMode="auto">
          <a:xfrm>
            <a:off x="5127625" y="5081588"/>
            <a:ext cx="1460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Simplified</a:t>
            </a:r>
          </a:p>
          <a:p>
            <a:pPr algn="ctr" eaLnBrk="1" hangingPunct="1"/>
            <a:r>
              <a:rPr lang="de-CH" altLang="en-US" sz="1600"/>
              <a:t>Sewer or</a:t>
            </a:r>
          </a:p>
          <a:p>
            <a:pPr algn="ctr" eaLnBrk="1" hangingPunct="1"/>
            <a:r>
              <a:rPr lang="de-CH" altLang="en-US" sz="1600"/>
              <a:t>Tank Lorries</a:t>
            </a:r>
            <a:endParaRPr lang="en-US" altLang="en-US" sz="1600"/>
          </a:p>
        </p:txBody>
      </p:sp>
      <p:sp>
        <p:nvSpPr>
          <p:cNvPr id="36879" name="Rectangle 15"/>
          <p:cNvSpPr>
            <a:spLocks noChangeArrowheads="1"/>
          </p:cNvSpPr>
          <p:nvPr/>
        </p:nvSpPr>
        <p:spPr bwMode="auto">
          <a:xfrm>
            <a:off x="8810626" y="2101850"/>
            <a:ext cx="1655763" cy="896938"/>
          </a:xfrm>
          <a:prstGeom prst="rect">
            <a:avLst/>
          </a:prstGeom>
          <a:solidFill>
            <a:srgbClr val="3399FF">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 </a:t>
            </a:r>
          </a:p>
          <a:p>
            <a:pPr algn="ctr"/>
            <a:r>
              <a:rPr lang="de-CH" altLang="zh-CN" b="1">
                <a:ea typeface="SimSun" panose="02010600030101010101" pitchFamily="2" charset="-122"/>
              </a:rPr>
              <a:t>and/or </a:t>
            </a:r>
            <a:br>
              <a:rPr lang="de-CH" altLang="zh-CN" b="1">
                <a:ea typeface="SimSun" panose="02010600030101010101" pitchFamily="2" charset="-122"/>
              </a:rPr>
            </a:br>
            <a:r>
              <a:rPr lang="de-CH" altLang="zh-CN" b="1">
                <a:ea typeface="SimSun" panose="02010600030101010101" pitchFamily="2" charset="-122"/>
              </a:rPr>
              <a:t>Disposal</a:t>
            </a:r>
            <a:endParaRPr lang="en-US" altLang="en-US" sz="1400" b="1"/>
          </a:p>
        </p:txBody>
      </p:sp>
      <p:pic>
        <p:nvPicPr>
          <p:cNvPr id="36880" name="Picture 16"/>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8576" y="3086101"/>
            <a:ext cx="137636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1" name="Text Box 17"/>
          <p:cNvSpPr txBox="1">
            <a:spLocks noChangeArrowheads="1"/>
          </p:cNvSpPr>
          <p:nvPr/>
        </p:nvSpPr>
        <p:spPr bwMode="auto">
          <a:xfrm>
            <a:off x="8772526" y="4265614"/>
            <a:ext cx="1743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Composting</a:t>
            </a:r>
          </a:p>
          <a:p>
            <a:pPr algn="ctr" eaLnBrk="1" hangingPunct="1"/>
            <a:r>
              <a:rPr lang="de-CH" altLang="en-US" sz="1600"/>
              <a:t>or Leaching Field</a:t>
            </a:r>
            <a:endParaRPr lang="en-US" altLang="en-US" sz="1600"/>
          </a:p>
        </p:txBody>
      </p:sp>
      <p:sp>
        <p:nvSpPr>
          <p:cNvPr id="36882" name="AutoShape 18"/>
          <p:cNvSpPr>
            <a:spLocks noChangeArrowheads="1"/>
          </p:cNvSpPr>
          <p:nvPr/>
        </p:nvSpPr>
        <p:spPr bwMode="auto">
          <a:xfrm>
            <a:off x="3282950" y="6235700"/>
            <a:ext cx="5119688" cy="260350"/>
          </a:xfrm>
          <a:prstGeom prst="rightArrow">
            <a:avLst>
              <a:gd name="adj1" fmla="val 36491"/>
              <a:gd name="adj2" fmla="val 130551"/>
            </a:avLst>
          </a:prstGeom>
          <a:solidFill>
            <a:schemeClr val="tx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883" name="AutoShape 19"/>
          <p:cNvSpPr>
            <a:spLocks noChangeArrowheads="1"/>
          </p:cNvSpPr>
          <p:nvPr/>
        </p:nvSpPr>
        <p:spPr bwMode="auto">
          <a:xfrm>
            <a:off x="1644651" y="5975350"/>
            <a:ext cx="1649413" cy="782638"/>
          </a:xfrm>
          <a:prstGeom prst="roundRect">
            <a:avLst>
              <a:gd name="adj" fmla="val 16667"/>
            </a:avLst>
          </a:prstGeom>
          <a:solidFill>
            <a:srgbClr val="FFFF78"/>
          </a:solidFill>
          <a:ln w="9525">
            <a:noFill/>
            <a:round/>
            <a:headEnd/>
            <a:tailEnd/>
          </a:ln>
          <a:effectLst>
            <a:outerShdw dist="35921" dir="2700000" algn="ctr" rotWithShape="0">
              <a:schemeClr val="bg2"/>
            </a:outerShdw>
          </a:effectLst>
        </p:spPr>
        <p:txBody>
          <a:bodyPr lIns="0" tIns="0" rIns="0" bIns="0" anchor="ctr"/>
          <a:lstStyle/>
          <a:p>
            <a:pPr algn="ctr">
              <a:spcBef>
                <a:spcPct val="50000"/>
              </a:spcBef>
              <a:defRPr/>
            </a:pPr>
            <a:r>
              <a:rPr lang="de-DE" sz="2000">
                <a:ea typeface="SimSun" pitchFamily="2" charset="-122"/>
              </a:rPr>
              <a:t>Input </a:t>
            </a:r>
            <a:br>
              <a:rPr lang="de-DE" sz="2000">
                <a:ea typeface="SimSun" pitchFamily="2" charset="-122"/>
              </a:rPr>
            </a:br>
            <a:r>
              <a:rPr lang="de-DE" sz="2000">
                <a:ea typeface="SimSun" pitchFamily="2" charset="-122"/>
              </a:rPr>
              <a:t>products</a:t>
            </a:r>
          </a:p>
        </p:txBody>
      </p:sp>
      <p:sp>
        <p:nvSpPr>
          <p:cNvPr id="36884" name="AutoShape 20"/>
          <p:cNvSpPr>
            <a:spLocks noChangeArrowheads="1"/>
          </p:cNvSpPr>
          <p:nvPr/>
        </p:nvSpPr>
        <p:spPr bwMode="auto">
          <a:xfrm>
            <a:off x="8405813" y="5962650"/>
            <a:ext cx="2074862" cy="801688"/>
          </a:xfrm>
          <a:prstGeom prst="roundRect">
            <a:avLst>
              <a:gd name="adj" fmla="val 16667"/>
            </a:avLst>
          </a:prstGeom>
          <a:solidFill>
            <a:srgbClr val="FFFF78"/>
          </a:solidFill>
          <a:ln w="9525">
            <a:noFill/>
            <a:round/>
            <a:headEnd/>
            <a:tailEnd/>
          </a:ln>
          <a:effectLst>
            <a:outerShdw dist="35921" dir="2700000" algn="ctr" rotWithShape="0">
              <a:schemeClr val="bg2"/>
            </a:outerShdw>
          </a:effectLst>
        </p:spPr>
        <p:txBody>
          <a:bodyPr wrap="none" lIns="0" tIns="0" rIns="0" bIns="0" anchor="ctr"/>
          <a:lstStyle/>
          <a:p>
            <a:pPr algn="ctr">
              <a:spcBef>
                <a:spcPct val="50000"/>
              </a:spcBef>
              <a:defRPr/>
            </a:pPr>
            <a:r>
              <a:rPr lang="de-CH" sz="2000"/>
              <a:t>safe &amp; valuable </a:t>
            </a:r>
            <a:br>
              <a:rPr lang="de-CH" sz="2000"/>
            </a:br>
            <a:r>
              <a:rPr lang="de-CH" sz="2000"/>
              <a:t>output products</a:t>
            </a:r>
            <a:endParaRPr lang="de-DE" sz="2000"/>
          </a:p>
        </p:txBody>
      </p:sp>
      <p:sp>
        <p:nvSpPr>
          <p:cNvPr id="14358" name="Text Box 21"/>
          <p:cNvSpPr txBox="1">
            <a:spLocks noChangeArrowheads="1"/>
          </p:cNvSpPr>
          <p:nvPr/>
        </p:nvSpPr>
        <p:spPr bwMode="auto">
          <a:xfrm>
            <a:off x="8272463" y="52389"/>
            <a:ext cx="196691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Systems and Technologies</a:t>
            </a:r>
          </a:p>
        </p:txBody>
      </p:sp>
      <p:sp>
        <p:nvSpPr>
          <p:cNvPr id="14359" name="Text Box 22"/>
          <p:cNvSpPr txBox="1">
            <a:spLocks noChangeArrowheads="1"/>
          </p:cNvSpPr>
          <p:nvPr/>
        </p:nvSpPr>
        <p:spPr bwMode="auto">
          <a:xfrm>
            <a:off x="3421063" y="1260475"/>
            <a:ext cx="7072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2000">
                <a:ea typeface="SimSun" panose="02010600030101010101" pitchFamily="2" charset="-122"/>
              </a:rPr>
              <a:t>Technologies which  perform the same, or similar function, </a:t>
            </a:r>
            <a:br>
              <a:rPr lang="de-DE" altLang="en-US" sz="2000">
                <a:ea typeface="SimSun" panose="02010600030101010101" pitchFamily="2" charset="-122"/>
              </a:rPr>
            </a:br>
            <a:r>
              <a:rPr lang="de-DE" altLang="en-US" sz="2000">
                <a:ea typeface="SimSun" panose="02010600030101010101" pitchFamily="2" charset="-122"/>
              </a:rPr>
              <a:t>are grouped into </a:t>
            </a:r>
            <a:r>
              <a:rPr lang="de-DE" altLang="en-US" sz="2000" b="1">
                <a:ea typeface="SimSun" panose="02010600030101010101" pitchFamily="2" charset="-122"/>
              </a:rPr>
              <a:t>„Functional Groups“</a:t>
            </a:r>
          </a:p>
        </p:txBody>
      </p:sp>
    </p:spTree>
    <p:extLst>
      <p:ext uri="{BB962C8B-B14F-4D97-AF65-F5344CB8AC3E}">
        <p14:creationId xmlns:p14="http://schemas.microsoft.com/office/powerpoint/2010/main" val="2654851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linds(horizontal)">
                                      <p:cBhvr>
                                        <p:cTn id="7" dur="500"/>
                                        <p:tgtEl>
                                          <p:spTgt spid="36867"/>
                                        </p:tgtEl>
                                      </p:cBhvr>
                                    </p:animEffect>
                                  </p:childTnLst>
                                </p:cTn>
                              </p:par>
                              <p:par>
                                <p:cTn id="8" presetID="3" presetClass="entr" presetSubtype="10"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blinds(horizontal)">
                                      <p:cBhvr>
                                        <p:cTn id="10" dur="500"/>
                                        <p:tgtEl>
                                          <p:spTgt spid="3686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869"/>
                                        </p:tgtEl>
                                        <p:attrNameLst>
                                          <p:attrName>style.visibility</p:attrName>
                                        </p:attrNameLst>
                                      </p:cBhvr>
                                      <p:to>
                                        <p:strVal val="visible"/>
                                      </p:to>
                                    </p:set>
                                    <p:animEffect transition="in" filter="blinds(horizontal)">
                                      <p:cBhvr>
                                        <p:cTn id="13" dur="500"/>
                                        <p:tgtEl>
                                          <p:spTgt spid="3686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6870"/>
                                        </p:tgtEl>
                                        <p:attrNameLst>
                                          <p:attrName>style.visibility</p:attrName>
                                        </p:attrNameLst>
                                      </p:cBhvr>
                                      <p:to>
                                        <p:strVal val="visible"/>
                                      </p:to>
                                    </p:set>
                                    <p:animEffect transition="in" filter="blinds(horizontal)">
                                      <p:cBhvr>
                                        <p:cTn id="18" dur="500"/>
                                        <p:tgtEl>
                                          <p:spTgt spid="36870"/>
                                        </p:tgtEl>
                                      </p:cBhvr>
                                    </p:animEffect>
                                  </p:childTnLst>
                                </p:cTn>
                              </p:par>
                              <p:par>
                                <p:cTn id="19" presetID="3" presetClass="entr" presetSubtype="1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animEffect transition="in" filter="blinds(horizontal)">
                                      <p:cBhvr>
                                        <p:cTn id="21" dur="500"/>
                                        <p:tgtEl>
                                          <p:spTgt spid="3687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6872"/>
                                        </p:tgtEl>
                                        <p:attrNameLst>
                                          <p:attrName>style.visibility</p:attrName>
                                        </p:attrNameLst>
                                      </p:cBhvr>
                                      <p:to>
                                        <p:strVal val="visible"/>
                                      </p:to>
                                    </p:set>
                                    <p:animEffect transition="in" filter="blinds(horizontal)">
                                      <p:cBhvr>
                                        <p:cTn id="24" dur="500"/>
                                        <p:tgtEl>
                                          <p:spTgt spid="3687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6876"/>
                                        </p:tgtEl>
                                        <p:attrNameLst>
                                          <p:attrName>style.visibility</p:attrName>
                                        </p:attrNameLst>
                                      </p:cBhvr>
                                      <p:to>
                                        <p:strVal val="visible"/>
                                      </p:to>
                                    </p:set>
                                    <p:animEffect transition="in" filter="blinds(horizontal)">
                                      <p:cBhvr>
                                        <p:cTn id="29" dur="500"/>
                                        <p:tgtEl>
                                          <p:spTgt spid="36876"/>
                                        </p:tgtEl>
                                      </p:cBhvr>
                                    </p:animEffect>
                                  </p:childTnLst>
                                </p:cTn>
                              </p:par>
                              <p:par>
                                <p:cTn id="30" presetID="3" presetClass="entr" presetSubtype="10" fill="hold" nodeType="withEffect">
                                  <p:stCondLst>
                                    <p:cond delay="0"/>
                                  </p:stCondLst>
                                  <p:childTnLst>
                                    <p:set>
                                      <p:cBhvr>
                                        <p:cTn id="31" dur="1" fill="hold">
                                          <p:stCondLst>
                                            <p:cond delay="0"/>
                                          </p:stCondLst>
                                        </p:cTn>
                                        <p:tgtEl>
                                          <p:spTgt spid="36877"/>
                                        </p:tgtEl>
                                        <p:attrNameLst>
                                          <p:attrName>style.visibility</p:attrName>
                                        </p:attrNameLst>
                                      </p:cBhvr>
                                      <p:to>
                                        <p:strVal val="visible"/>
                                      </p:to>
                                    </p:set>
                                    <p:animEffect transition="in" filter="blinds(horizontal)">
                                      <p:cBhvr>
                                        <p:cTn id="32" dur="500"/>
                                        <p:tgtEl>
                                          <p:spTgt spid="3687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6878"/>
                                        </p:tgtEl>
                                        <p:attrNameLst>
                                          <p:attrName>style.visibility</p:attrName>
                                        </p:attrNameLst>
                                      </p:cBhvr>
                                      <p:to>
                                        <p:strVal val="visible"/>
                                      </p:to>
                                    </p:set>
                                    <p:animEffect transition="in" filter="blinds(horizontal)">
                                      <p:cBhvr>
                                        <p:cTn id="35" dur="500"/>
                                        <p:tgtEl>
                                          <p:spTgt spid="3687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6873"/>
                                        </p:tgtEl>
                                        <p:attrNameLst>
                                          <p:attrName>style.visibility</p:attrName>
                                        </p:attrNameLst>
                                      </p:cBhvr>
                                      <p:to>
                                        <p:strVal val="visible"/>
                                      </p:to>
                                    </p:set>
                                    <p:animEffect transition="in" filter="blinds(horizontal)">
                                      <p:cBhvr>
                                        <p:cTn id="40" dur="500"/>
                                        <p:tgtEl>
                                          <p:spTgt spid="36873"/>
                                        </p:tgtEl>
                                      </p:cBhvr>
                                    </p:animEffect>
                                  </p:childTnLst>
                                </p:cTn>
                              </p:par>
                              <p:par>
                                <p:cTn id="41" presetID="3" presetClass="entr" presetSubtype="10" fill="hold" nodeType="withEffect">
                                  <p:stCondLst>
                                    <p:cond delay="0"/>
                                  </p:stCondLst>
                                  <p:childTnLst>
                                    <p:set>
                                      <p:cBhvr>
                                        <p:cTn id="42" dur="1" fill="hold">
                                          <p:stCondLst>
                                            <p:cond delay="0"/>
                                          </p:stCondLst>
                                        </p:cTn>
                                        <p:tgtEl>
                                          <p:spTgt spid="36874"/>
                                        </p:tgtEl>
                                        <p:attrNameLst>
                                          <p:attrName>style.visibility</p:attrName>
                                        </p:attrNameLst>
                                      </p:cBhvr>
                                      <p:to>
                                        <p:strVal val="visible"/>
                                      </p:to>
                                    </p:set>
                                    <p:animEffect transition="in" filter="blinds(horizontal)">
                                      <p:cBhvr>
                                        <p:cTn id="43" dur="500"/>
                                        <p:tgtEl>
                                          <p:spTgt spid="3687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875"/>
                                        </p:tgtEl>
                                        <p:attrNameLst>
                                          <p:attrName>style.visibility</p:attrName>
                                        </p:attrNameLst>
                                      </p:cBhvr>
                                      <p:to>
                                        <p:strVal val="visible"/>
                                      </p:to>
                                    </p:set>
                                    <p:animEffect transition="in" filter="blinds(horizontal)">
                                      <p:cBhvr>
                                        <p:cTn id="46" dur="500"/>
                                        <p:tgtEl>
                                          <p:spTgt spid="3687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6879"/>
                                        </p:tgtEl>
                                        <p:attrNameLst>
                                          <p:attrName>style.visibility</p:attrName>
                                        </p:attrNameLst>
                                      </p:cBhvr>
                                      <p:to>
                                        <p:strVal val="visible"/>
                                      </p:to>
                                    </p:set>
                                    <p:animEffect transition="in" filter="blinds(horizontal)">
                                      <p:cBhvr>
                                        <p:cTn id="51" dur="500"/>
                                        <p:tgtEl>
                                          <p:spTgt spid="36879"/>
                                        </p:tgtEl>
                                      </p:cBhvr>
                                    </p:animEffect>
                                  </p:childTnLst>
                                </p:cTn>
                              </p:par>
                              <p:par>
                                <p:cTn id="52" presetID="3" presetClass="entr" presetSubtype="10" fill="hold" nodeType="withEffect">
                                  <p:stCondLst>
                                    <p:cond delay="0"/>
                                  </p:stCondLst>
                                  <p:childTnLst>
                                    <p:set>
                                      <p:cBhvr>
                                        <p:cTn id="53" dur="1" fill="hold">
                                          <p:stCondLst>
                                            <p:cond delay="0"/>
                                          </p:stCondLst>
                                        </p:cTn>
                                        <p:tgtEl>
                                          <p:spTgt spid="36880"/>
                                        </p:tgtEl>
                                        <p:attrNameLst>
                                          <p:attrName>style.visibility</p:attrName>
                                        </p:attrNameLst>
                                      </p:cBhvr>
                                      <p:to>
                                        <p:strVal val="visible"/>
                                      </p:to>
                                    </p:set>
                                    <p:animEffect transition="in" filter="blinds(horizontal)">
                                      <p:cBhvr>
                                        <p:cTn id="54" dur="500"/>
                                        <p:tgtEl>
                                          <p:spTgt spid="3688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6881"/>
                                        </p:tgtEl>
                                        <p:attrNameLst>
                                          <p:attrName>style.visibility</p:attrName>
                                        </p:attrNameLst>
                                      </p:cBhvr>
                                      <p:to>
                                        <p:strVal val="visible"/>
                                      </p:to>
                                    </p:set>
                                    <p:animEffect transition="in" filter="blinds(horizontal)">
                                      <p:cBhvr>
                                        <p:cTn id="57" dur="500"/>
                                        <p:tgtEl>
                                          <p:spTgt spid="368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83"/>
                                        </p:tgtEl>
                                        <p:attrNameLst>
                                          <p:attrName>style.visibility</p:attrName>
                                        </p:attrNameLst>
                                      </p:cBhvr>
                                      <p:to>
                                        <p:strVal val="visible"/>
                                      </p:to>
                                    </p:set>
                                    <p:animEffect transition="in" filter="blinds(horizontal)">
                                      <p:cBhvr>
                                        <p:cTn id="62" dur="500"/>
                                        <p:tgtEl>
                                          <p:spTgt spid="3688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6882"/>
                                        </p:tgtEl>
                                        <p:attrNameLst>
                                          <p:attrName>style.visibility</p:attrName>
                                        </p:attrNameLst>
                                      </p:cBhvr>
                                      <p:to>
                                        <p:strVal val="visible"/>
                                      </p:to>
                                    </p:set>
                                    <p:animEffect transition="in" filter="blinds(horizontal)">
                                      <p:cBhvr>
                                        <p:cTn id="65" dur="500"/>
                                        <p:tgtEl>
                                          <p:spTgt spid="36882"/>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6884"/>
                                        </p:tgtEl>
                                        <p:attrNameLst>
                                          <p:attrName>style.visibility</p:attrName>
                                        </p:attrNameLst>
                                      </p:cBhvr>
                                      <p:to>
                                        <p:strVal val="visible"/>
                                      </p:to>
                                    </p:set>
                                    <p:animEffect transition="in" filter="blinds(horizontal)">
                                      <p:cBhvr>
                                        <p:cTn id="68" dur="500"/>
                                        <p:tgtEl>
                                          <p:spTgt spid="3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9" grpId="0"/>
      <p:bldP spid="36870" grpId="0" animBg="1"/>
      <p:bldP spid="36872" grpId="0"/>
      <p:bldP spid="36873" grpId="0" animBg="1"/>
      <p:bldP spid="36875" grpId="0"/>
      <p:bldP spid="36876" grpId="0" animBg="1"/>
      <p:bldP spid="36878" grpId="0"/>
      <p:bldP spid="36879" grpId="0" animBg="1"/>
      <p:bldP spid="36881" grpId="0"/>
      <p:bldP spid="36882" grpId="0" animBg="1"/>
      <p:bldP spid="36883" grpId="0" animBg="1"/>
      <p:bldP spid="3688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1531104" y="3855522"/>
            <a:ext cx="5867741" cy="3002479"/>
          </a:xfrm>
          <a:prstGeom prst="rect">
            <a:avLst/>
          </a:prstGeom>
        </p:spPr>
      </p:pic>
      <p:sp>
        <p:nvSpPr>
          <p:cNvPr id="22" name="TextBox 21"/>
          <p:cNvSpPr txBox="1"/>
          <p:nvPr/>
        </p:nvSpPr>
        <p:spPr>
          <a:xfrm>
            <a:off x="1897512" y="408939"/>
            <a:ext cx="7673447" cy="523220"/>
          </a:xfrm>
          <a:prstGeom prst="rect">
            <a:avLst/>
          </a:prstGeom>
          <a:noFill/>
        </p:spPr>
        <p:txBody>
          <a:bodyPr wrap="none" rtlCol="0">
            <a:spAutoFit/>
          </a:bodyPr>
          <a:lstStyle/>
          <a:p>
            <a:r>
              <a:rPr lang="en-US" sz="2800" dirty="0"/>
              <a:t>Basic mass flows and processes in typical US WWTF</a:t>
            </a:r>
          </a:p>
        </p:txBody>
      </p:sp>
      <p:grpSp>
        <p:nvGrpSpPr>
          <p:cNvPr id="8" name="Group 7"/>
          <p:cNvGrpSpPr/>
          <p:nvPr/>
        </p:nvGrpSpPr>
        <p:grpSpPr>
          <a:xfrm>
            <a:off x="3050350" y="928254"/>
            <a:ext cx="7617650" cy="3977619"/>
            <a:chOff x="1150374" y="1163747"/>
            <a:chExt cx="7187381" cy="3118201"/>
          </a:xfrm>
        </p:grpSpPr>
        <p:sp>
          <p:nvSpPr>
            <p:cNvPr id="2" name="Right Arrow 1"/>
            <p:cNvSpPr/>
            <p:nvPr/>
          </p:nvSpPr>
          <p:spPr>
            <a:xfrm>
              <a:off x="1150374" y="1622323"/>
              <a:ext cx="1769807" cy="1268361"/>
            </a:xfrm>
            <a:prstGeom prst="rightArrow">
              <a:avLst>
                <a:gd name="adj1" fmla="val 54651"/>
                <a:gd name="adj2" fmla="val 5000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Sewage </a:t>
              </a:r>
            </a:p>
            <a:p>
              <a:pPr algn="ctr"/>
              <a:r>
                <a:rPr lang="en-US" sz="1600" dirty="0"/>
                <a:t>(raw WW)</a:t>
              </a:r>
            </a:p>
          </p:txBody>
        </p:sp>
        <p:sp>
          <p:nvSpPr>
            <p:cNvPr id="3" name="Rectangle 2"/>
            <p:cNvSpPr/>
            <p:nvPr/>
          </p:nvSpPr>
          <p:spPr>
            <a:xfrm>
              <a:off x="2939845" y="1504335"/>
              <a:ext cx="4129549" cy="277269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Oval 3"/>
            <p:cNvSpPr/>
            <p:nvPr/>
          </p:nvSpPr>
          <p:spPr>
            <a:xfrm>
              <a:off x="4109883" y="1812822"/>
              <a:ext cx="1032387" cy="1012723"/>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lumMod val="50000"/>
                    </a:schemeClr>
                  </a:solidFill>
                </a:rPr>
                <a:t>Aeration tank</a:t>
              </a:r>
            </a:p>
          </p:txBody>
        </p:sp>
        <p:sp>
          <p:nvSpPr>
            <p:cNvPr id="5" name="Isosceles Triangle 4"/>
            <p:cNvSpPr/>
            <p:nvPr/>
          </p:nvSpPr>
          <p:spPr>
            <a:xfrm rot="10800000">
              <a:off x="3024647" y="1622323"/>
              <a:ext cx="825910" cy="118478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Settling</a:t>
              </a:r>
            </a:p>
          </p:txBody>
        </p:sp>
        <p:sp>
          <p:nvSpPr>
            <p:cNvPr id="6" name="Rounded Rectangle 5"/>
            <p:cNvSpPr/>
            <p:nvPr/>
          </p:nvSpPr>
          <p:spPr>
            <a:xfrm>
              <a:off x="6144857" y="2674374"/>
              <a:ext cx="922391" cy="15928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Anaer</a:t>
              </a:r>
              <a:r>
                <a:rPr lang="en-US" sz="1200" dirty="0"/>
                <a:t>. Digester</a:t>
              </a:r>
              <a:endParaRPr lang="en-US" sz="1600" dirty="0"/>
            </a:p>
          </p:txBody>
        </p:sp>
        <p:sp>
          <p:nvSpPr>
            <p:cNvPr id="7" name="Isosceles Triangle 6"/>
            <p:cNvSpPr/>
            <p:nvPr/>
          </p:nvSpPr>
          <p:spPr>
            <a:xfrm rot="10800000">
              <a:off x="5438468" y="1649985"/>
              <a:ext cx="825910" cy="1175559"/>
            </a:xfrm>
            <a:prstGeom prst="triangl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solidFill>
                    <a:schemeClr val="accent4">
                      <a:lumMod val="50000"/>
                    </a:schemeClr>
                  </a:solidFill>
                </a:rPr>
                <a:t>Settling</a:t>
              </a:r>
            </a:p>
          </p:txBody>
        </p:sp>
        <p:sp>
          <p:nvSpPr>
            <p:cNvPr id="9" name="Down Arrow 8"/>
            <p:cNvSpPr/>
            <p:nvPr/>
          </p:nvSpPr>
          <p:spPr>
            <a:xfrm rot="16200000">
              <a:off x="4699826" y="1831250"/>
              <a:ext cx="184349" cy="2804649"/>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Down Arrow 9"/>
            <p:cNvSpPr/>
            <p:nvPr/>
          </p:nvSpPr>
          <p:spPr>
            <a:xfrm rot="16200000">
              <a:off x="3820140" y="2061084"/>
              <a:ext cx="285136" cy="378546"/>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Down Arrow 10"/>
            <p:cNvSpPr/>
            <p:nvPr/>
          </p:nvSpPr>
          <p:spPr>
            <a:xfrm>
              <a:off x="5769693" y="2724144"/>
              <a:ext cx="157930" cy="428324"/>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Down Arrow 11"/>
            <p:cNvSpPr/>
            <p:nvPr/>
          </p:nvSpPr>
          <p:spPr>
            <a:xfrm rot="16200000">
              <a:off x="5182216" y="2050015"/>
              <a:ext cx="285136" cy="378546"/>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ight Arrow 12"/>
            <p:cNvSpPr/>
            <p:nvPr/>
          </p:nvSpPr>
          <p:spPr>
            <a:xfrm>
              <a:off x="7030066" y="1622323"/>
              <a:ext cx="1248697" cy="1052051"/>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Treated water</a:t>
              </a:r>
            </a:p>
          </p:txBody>
        </p:sp>
        <p:sp>
          <p:nvSpPr>
            <p:cNvPr id="15" name="Down Arrow 14"/>
            <p:cNvSpPr/>
            <p:nvPr/>
          </p:nvSpPr>
          <p:spPr>
            <a:xfrm rot="5400000">
              <a:off x="5204259" y="2281765"/>
              <a:ext cx="123363" cy="1165437"/>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p:cNvSpPr/>
            <p:nvPr/>
          </p:nvSpPr>
          <p:spPr>
            <a:xfrm>
              <a:off x="6202928" y="2045259"/>
              <a:ext cx="916542" cy="3476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rPr>
                <a:t>Polishing</a:t>
              </a:r>
            </a:p>
          </p:txBody>
        </p:sp>
        <p:sp>
          <p:nvSpPr>
            <p:cNvPr id="17" name="Down Arrow 16"/>
            <p:cNvSpPr/>
            <p:nvPr/>
          </p:nvSpPr>
          <p:spPr>
            <a:xfrm rot="16200000">
              <a:off x="7385260" y="3565426"/>
              <a:ext cx="400656" cy="1032388"/>
            </a:xfrm>
            <a:prstGeom prst="downArrow">
              <a:avLst/>
            </a:prstGeom>
            <a:solidFill>
              <a:schemeClr val="tx1">
                <a:lumMod val="65000"/>
                <a:lumOff val="3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Solids</a:t>
              </a:r>
            </a:p>
          </p:txBody>
        </p:sp>
        <p:sp>
          <p:nvSpPr>
            <p:cNvPr id="18" name="Rectangle 17"/>
            <p:cNvSpPr/>
            <p:nvPr/>
          </p:nvSpPr>
          <p:spPr>
            <a:xfrm>
              <a:off x="3389677" y="2763472"/>
              <a:ext cx="100774" cy="5131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Down Arrow 18"/>
            <p:cNvSpPr/>
            <p:nvPr/>
          </p:nvSpPr>
          <p:spPr>
            <a:xfrm rot="16200000">
              <a:off x="6009354" y="2050015"/>
              <a:ext cx="285136" cy="378546"/>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ight Arrow 20"/>
            <p:cNvSpPr/>
            <p:nvPr/>
          </p:nvSpPr>
          <p:spPr>
            <a:xfrm>
              <a:off x="7089058" y="2855033"/>
              <a:ext cx="1248697" cy="757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Biogas</a:t>
              </a:r>
            </a:p>
          </p:txBody>
        </p:sp>
        <p:sp>
          <p:nvSpPr>
            <p:cNvPr id="23" name="TextBox 22"/>
            <p:cNvSpPr txBox="1"/>
            <p:nvPr/>
          </p:nvSpPr>
          <p:spPr>
            <a:xfrm>
              <a:off x="4723665" y="2864243"/>
              <a:ext cx="771536" cy="265405"/>
            </a:xfrm>
            <a:prstGeom prst="rect">
              <a:avLst/>
            </a:prstGeom>
            <a:noFill/>
          </p:spPr>
          <p:txBody>
            <a:bodyPr wrap="none" rtlCol="0">
              <a:spAutoFit/>
            </a:bodyPr>
            <a:lstStyle/>
            <a:p>
              <a:r>
                <a:rPr lang="en-US" sz="1600" dirty="0" err="1">
                  <a:solidFill>
                    <a:schemeClr val="accent4">
                      <a:lumMod val="50000"/>
                    </a:schemeClr>
                  </a:solidFill>
                </a:rPr>
                <a:t>Sludges</a:t>
              </a:r>
              <a:endParaRPr lang="en-US" sz="1600" dirty="0">
                <a:solidFill>
                  <a:schemeClr val="accent4">
                    <a:lumMod val="50000"/>
                  </a:schemeClr>
                </a:solidFill>
              </a:endParaRPr>
            </a:p>
          </p:txBody>
        </p:sp>
        <p:sp>
          <p:nvSpPr>
            <p:cNvPr id="25" name="Down Arrow 24"/>
            <p:cNvSpPr/>
            <p:nvPr/>
          </p:nvSpPr>
          <p:spPr>
            <a:xfrm flipH="1">
              <a:off x="4106885" y="1311388"/>
              <a:ext cx="630248" cy="695780"/>
            </a:xfrm>
            <a:prstGeom prst="downArrow">
              <a:avLst>
                <a:gd name="adj1" fmla="val 72317"/>
                <a:gd name="adj2" fmla="val 8669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p:cNvSpPr txBox="1"/>
            <p:nvPr/>
          </p:nvSpPr>
          <p:spPr>
            <a:xfrm>
              <a:off x="4258907" y="1237862"/>
              <a:ext cx="1828800" cy="265405"/>
            </a:xfrm>
            <a:prstGeom prst="rect">
              <a:avLst/>
            </a:prstGeom>
            <a:noFill/>
          </p:spPr>
          <p:txBody>
            <a:bodyPr wrap="square" rtlCol="0">
              <a:spAutoFit/>
            </a:bodyPr>
            <a:lstStyle/>
            <a:p>
              <a:r>
                <a:rPr lang="en-US" sz="1600" dirty="0"/>
                <a:t>air</a:t>
              </a:r>
            </a:p>
          </p:txBody>
        </p:sp>
        <p:sp>
          <p:nvSpPr>
            <p:cNvPr id="27" name="Down Arrow 26"/>
            <p:cNvSpPr/>
            <p:nvPr/>
          </p:nvSpPr>
          <p:spPr>
            <a:xfrm flipH="1" flipV="1">
              <a:off x="4621515" y="1163747"/>
              <a:ext cx="631737" cy="715452"/>
            </a:xfrm>
            <a:prstGeom prst="downArrow">
              <a:avLst>
                <a:gd name="adj1" fmla="val 72317"/>
                <a:gd name="adj2" fmla="val 10036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TextBox 29"/>
            <p:cNvSpPr txBox="1"/>
            <p:nvPr/>
          </p:nvSpPr>
          <p:spPr>
            <a:xfrm>
              <a:off x="4685073" y="1487251"/>
              <a:ext cx="1828800" cy="265405"/>
            </a:xfrm>
            <a:prstGeom prst="rect">
              <a:avLst/>
            </a:prstGeom>
            <a:noFill/>
          </p:spPr>
          <p:txBody>
            <a:bodyPr wrap="square" rtlCol="0">
              <a:spAutoFit/>
            </a:bodyPr>
            <a:lstStyle/>
            <a:p>
              <a:r>
                <a:rPr lang="en-US" sz="1600" dirty="0"/>
                <a:t>CO</a:t>
              </a:r>
              <a:r>
                <a:rPr lang="en-US" sz="1600" baseline="-25000" dirty="0"/>
                <a:t>2</a:t>
              </a:r>
            </a:p>
          </p:txBody>
        </p:sp>
      </p:grpSp>
      <p:sp>
        <p:nvSpPr>
          <p:cNvPr id="14" name="TextBox 13"/>
          <p:cNvSpPr txBox="1"/>
          <p:nvPr/>
        </p:nvSpPr>
        <p:spPr>
          <a:xfrm>
            <a:off x="5376001" y="5117842"/>
            <a:ext cx="5229477" cy="923330"/>
          </a:xfrm>
          <a:prstGeom prst="rect">
            <a:avLst/>
          </a:prstGeom>
          <a:noFill/>
        </p:spPr>
        <p:txBody>
          <a:bodyPr wrap="square" rtlCol="0">
            <a:spAutoFit/>
          </a:bodyPr>
          <a:lstStyle/>
          <a:p>
            <a:r>
              <a:rPr lang="en-US" dirty="0"/>
              <a:t>Average electricity usage (wide range):</a:t>
            </a:r>
          </a:p>
          <a:p>
            <a:r>
              <a:rPr lang="en-US" b="1" u="sng" dirty="0"/>
              <a:t> 0.54 </a:t>
            </a:r>
            <a:r>
              <a:rPr lang="en-US" b="1" u="sng" dirty="0" err="1"/>
              <a:t>kWhr</a:t>
            </a:r>
            <a:r>
              <a:rPr lang="en-US" b="1" u="sng" dirty="0"/>
              <a:t>/cubic meter wastewater </a:t>
            </a:r>
          </a:p>
          <a:p>
            <a:r>
              <a:rPr lang="en-US" b="1" u="sng" dirty="0"/>
              <a:t>(WW treatment is ~1-4 % of US electricity use</a:t>
            </a:r>
          </a:p>
        </p:txBody>
      </p:sp>
    </p:spTree>
    <p:extLst>
      <p:ext uri="{BB962C8B-B14F-4D97-AF65-F5344CB8AC3E}">
        <p14:creationId xmlns:p14="http://schemas.microsoft.com/office/powerpoint/2010/main" val="1225142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mtClean="0"/>
              <a:t>A equations (with ammonia as N source)</a:t>
            </a:r>
          </a:p>
        </p:txBody>
      </p:sp>
      <p:sp>
        <p:nvSpPr>
          <p:cNvPr id="65539" name="Text Placeholder 3"/>
          <p:cNvSpPr>
            <a:spLocks noGrp="1"/>
          </p:cNvSpPr>
          <p:nvPr>
            <p:ph type="body" idx="1"/>
          </p:nvPr>
        </p:nvSpPr>
        <p:spPr>
          <a:xfrm>
            <a:off x="1771650" y="1287463"/>
            <a:ext cx="4040188" cy="639762"/>
          </a:xfrm>
        </p:spPr>
        <p:txBody>
          <a:bodyPr/>
          <a:lstStyle/>
          <a:p>
            <a:r>
              <a:rPr lang="en-US" altLang="en-US" smtClean="0"/>
              <a:t>Heterotrophs </a:t>
            </a:r>
          </a:p>
        </p:txBody>
      </p:sp>
      <p:sp>
        <p:nvSpPr>
          <p:cNvPr id="65540" name="Text Placeholder 5"/>
          <p:cNvSpPr>
            <a:spLocks noGrp="1"/>
          </p:cNvSpPr>
          <p:nvPr>
            <p:ph type="body" sz="quarter" idx="3"/>
          </p:nvPr>
        </p:nvSpPr>
        <p:spPr>
          <a:xfrm>
            <a:off x="5995989" y="1373188"/>
            <a:ext cx="4041775" cy="639762"/>
          </a:xfrm>
        </p:spPr>
        <p:txBody>
          <a:bodyPr/>
          <a:lstStyle/>
          <a:p>
            <a:r>
              <a:rPr lang="en-US" altLang="en-US" smtClean="0"/>
              <a:t>Autotrophs</a:t>
            </a:r>
          </a:p>
        </p:txBody>
      </p:sp>
      <p:sp>
        <p:nvSpPr>
          <p:cNvPr id="65541" name="Rectangle 2"/>
          <p:cNvSpPr>
            <a:spLocks noChangeArrowheads="1"/>
          </p:cNvSpPr>
          <p:nvPr/>
        </p:nvSpPr>
        <p:spPr bwMode="auto">
          <a:xfrm>
            <a:off x="3531858" y="90101"/>
            <a:ext cx="51282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650480" rIns="2513808"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1200">
                <a:latin typeface="Times" panose="02020603050405020304" pitchFamily="18" charset="0"/>
                <a:ea typeface="Times New Roman" panose="02020603050405020304" pitchFamily="18" charset="0"/>
                <a:cs typeface="Arial" panose="020B0604020202020204" pitchFamily="34" charset="0"/>
              </a:rPr>
              <a:t>	</a:t>
            </a:r>
            <a:endParaRPr lang="en-US" altLang="en-US" sz="2400">
              <a:latin typeface="Times New Roman" panose="02020603050405020304" pitchFamily="18" charset="0"/>
              <a:ea typeface="Times New Roman" panose="02020603050405020304" pitchFamily="18" charset="0"/>
              <a:cs typeface="Arial" panose="020B0604020202020204" pitchFamily="34" charset="0"/>
            </a:endParaRPr>
          </a:p>
        </p:txBody>
      </p:sp>
      <p:graphicFrame>
        <p:nvGraphicFramePr>
          <p:cNvPr id="65542" name="Object 8"/>
          <p:cNvGraphicFramePr>
            <a:graphicFrameLocks noChangeAspect="1"/>
          </p:cNvGraphicFramePr>
          <p:nvPr/>
        </p:nvGraphicFramePr>
        <p:xfrm>
          <a:off x="1771651" y="2130425"/>
          <a:ext cx="3433763" cy="1525588"/>
        </p:xfrm>
        <a:graphic>
          <a:graphicData uri="http://schemas.openxmlformats.org/presentationml/2006/ole">
            <mc:AlternateContent xmlns:mc="http://schemas.openxmlformats.org/markup-compatibility/2006">
              <mc:Choice xmlns:v="urn:schemas-microsoft-com:vml" Requires="v">
                <p:oleObj spid="_x0000_s1031" name="Picture" r:id="rId3" imgW="1028700" imgH="457200" progId="Word.Picture.8">
                  <p:embed/>
                </p:oleObj>
              </mc:Choice>
              <mc:Fallback>
                <p:oleObj name="Picture" r:id="rId3" imgW="1028700" imgH="4572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1" y="2130425"/>
                        <a:ext cx="3433763"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3" name="Rectangle 3"/>
          <p:cNvSpPr>
            <a:spLocks noChangeArrowheads="1"/>
          </p:cNvSpPr>
          <p:nvPr/>
        </p:nvSpPr>
        <p:spPr bwMode="auto">
          <a:xfrm>
            <a:off x="2159000" y="3810000"/>
            <a:ext cx="3652838" cy="221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657600" algn="l"/>
              </a:tabLst>
              <a:defRPr>
                <a:solidFill>
                  <a:schemeClr val="tx1"/>
                </a:solidFill>
                <a:latin typeface="Arial" panose="020B0604020202020204" pitchFamily="34" charset="0"/>
              </a:defRPr>
            </a:lvl1pPr>
            <a:lvl2pPr marL="742950" indent="-285750">
              <a:tabLst>
                <a:tab pos="3657600" algn="l"/>
              </a:tabLst>
              <a:defRPr>
                <a:solidFill>
                  <a:schemeClr val="tx1"/>
                </a:solidFill>
                <a:latin typeface="Arial" panose="020B0604020202020204" pitchFamily="34" charset="0"/>
              </a:defRPr>
            </a:lvl2pPr>
            <a:lvl3pPr marL="1143000" indent="-228600">
              <a:tabLst>
                <a:tab pos="3657600" algn="l"/>
              </a:tabLst>
              <a:defRPr>
                <a:solidFill>
                  <a:schemeClr val="tx1"/>
                </a:solidFill>
                <a:latin typeface="Arial" panose="020B0604020202020204" pitchFamily="34" charset="0"/>
              </a:defRPr>
            </a:lvl3pPr>
            <a:lvl4pPr marL="1600200" indent="-228600">
              <a:tabLst>
                <a:tab pos="3657600" algn="l"/>
              </a:tabLst>
              <a:defRPr>
                <a:solidFill>
                  <a:schemeClr val="tx1"/>
                </a:solidFill>
                <a:latin typeface="Arial" panose="020B0604020202020204" pitchFamily="34" charset="0"/>
              </a:defRPr>
            </a:lvl4pPr>
            <a:lvl5pPr marL="2057400" indent="-228600">
              <a:tabLst>
                <a:tab pos="3657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657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657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657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657600" algn="l"/>
              </a:tabLst>
              <a:defRPr>
                <a:solidFill>
                  <a:schemeClr val="tx1"/>
                </a:solidFill>
                <a:latin typeface="Arial" panose="020B0604020202020204" pitchFamily="34" charset="0"/>
              </a:defRPr>
            </a:lvl9pPr>
          </a:lstStyle>
          <a:p>
            <a:pPr algn="just"/>
            <a:r>
              <a:rPr lang="en-US" altLang="en-US">
                <a:latin typeface="Times" panose="02020603050405020304" pitchFamily="18" charset="0"/>
                <a:ea typeface="Times New Roman" panose="02020603050405020304" pitchFamily="18" charset="0"/>
                <a:cs typeface="Arial" panose="020B0604020202020204" pitchFamily="34" charset="0"/>
              </a:rPr>
              <a:t>	m</a:t>
            </a:r>
            <a:r>
              <a:rPr lang="en-US" altLang="en-US">
                <a:latin typeface="Times New Roman" panose="02020603050405020304" pitchFamily="18" charset="0"/>
                <a:ea typeface="Times New Roman" panose="02020603050405020304" pitchFamily="18" charset="0"/>
                <a:cs typeface="Arial" panose="020B0604020202020204" pitchFamily="34" charset="0"/>
              </a:rPr>
              <a:t> </a:t>
            </a:r>
            <a:r>
              <a:rPr lang="en-US" altLang="en-US">
                <a:latin typeface="Times" panose="02020603050405020304" pitchFamily="18" charset="0"/>
                <a:ea typeface="Times New Roman" panose="02020603050405020304" pitchFamily="18" charset="0"/>
                <a:cs typeface="Arial" panose="020B0604020202020204" pitchFamily="34" charset="0"/>
              </a:rPr>
              <a:t>=</a:t>
            </a:r>
            <a:r>
              <a:rPr lang="en-US" altLang="en-US">
                <a:latin typeface="Times New Roman" panose="02020603050405020304" pitchFamily="18" charset="0"/>
                <a:ea typeface="Times New Roman" panose="02020603050405020304" pitchFamily="18" charset="0"/>
                <a:cs typeface="Arial" panose="020B0604020202020204" pitchFamily="34" charset="0"/>
              </a:rPr>
              <a:t> </a:t>
            </a:r>
            <a:r>
              <a:rPr lang="en-US" altLang="en-US">
                <a:latin typeface="Times" panose="02020603050405020304" pitchFamily="18" charset="0"/>
                <a:ea typeface="Times New Roman" panose="02020603050405020304" pitchFamily="18" charset="0"/>
                <a:cs typeface="Arial" panose="020B0604020202020204" pitchFamily="34" charset="0"/>
              </a:rPr>
              <a:t>+1  (∆G</a:t>
            </a:r>
            <a:r>
              <a:rPr lang="en-US" altLang="en-US" sz="1200">
                <a:latin typeface="Times" panose="02020603050405020304" pitchFamily="18" charset="0"/>
                <a:ea typeface="Times New Roman" panose="02020603050405020304" pitchFamily="18" charset="0"/>
                <a:cs typeface="Arial" panose="020B0604020202020204" pitchFamily="34" charset="0"/>
              </a:rPr>
              <a:t>p</a:t>
            </a:r>
            <a:r>
              <a:rPr lang="en-US" altLang="en-US">
                <a:latin typeface="Times" panose="02020603050405020304" pitchFamily="18" charset="0"/>
                <a:ea typeface="Times New Roman" panose="02020603050405020304" pitchFamily="18" charset="0"/>
                <a:cs typeface="Arial" panose="020B0604020202020204" pitchFamily="34" charset="0"/>
              </a:rPr>
              <a:t> &gt; 0)</a:t>
            </a:r>
            <a:endParaRPr lang="en-US" altLang="en-US" sz="900">
              <a:latin typeface="Times New Roman" panose="02020603050405020304" pitchFamily="18" charset="0"/>
              <a:ea typeface="Times New Roman" panose="02020603050405020304" pitchFamily="18" charset="0"/>
              <a:cs typeface="Arial" panose="020B0604020202020204" pitchFamily="34" charset="0"/>
            </a:endParaRPr>
          </a:p>
          <a:p>
            <a:pPr algn="just"/>
            <a:r>
              <a:rPr lang="en-US" altLang="en-US">
                <a:latin typeface="Times" panose="02020603050405020304" pitchFamily="18" charset="0"/>
                <a:ea typeface="Times New Roman" panose="02020603050405020304" pitchFamily="18" charset="0"/>
                <a:cs typeface="Arial" panose="020B0604020202020204" pitchFamily="34" charset="0"/>
              </a:rPr>
              <a:t>	m</a:t>
            </a:r>
            <a:r>
              <a:rPr lang="en-US" altLang="en-US">
                <a:latin typeface="Times New Roman" panose="02020603050405020304" pitchFamily="18" charset="0"/>
                <a:ea typeface="Times New Roman" panose="02020603050405020304" pitchFamily="18" charset="0"/>
                <a:cs typeface="Arial" panose="020B0604020202020204" pitchFamily="34" charset="0"/>
              </a:rPr>
              <a:t> </a:t>
            </a:r>
            <a:r>
              <a:rPr lang="en-US" altLang="en-US">
                <a:latin typeface="Times" panose="02020603050405020304" pitchFamily="18" charset="0"/>
                <a:ea typeface="Times New Roman" panose="02020603050405020304" pitchFamily="18" charset="0"/>
                <a:cs typeface="Arial" panose="020B0604020202020204" pitchFamily="34" charset="0"/>
              </a:rPr>
              <a:t>=</a:t>
            </a:r>
            <a:r>
              <a:rPr lang="en-US" altLang="en-US">
                <a:latin typeface="Times New Roman" panose="02020603050405020304" pitchFamily="18" charset="0"/>
                <a:ea typeface="Times New Roman" panose="02020603050405020304" pitchFamily="18" charset="0"/>
                <a:cs typeface="Arial" panose="020B0604020202020204" pitchFamily="34" charset="0"/>
              </a:rPr>
              <a:t> –</a:t>
            </a:r>
            <a:r>
              <a:rPr lang="en-US" altLang="en-US">
                <a:latin typeface="Times" panose="02020603050405020304" pitchFamily="18" charset="0"/>
                <a:ea typeface="Times New Roman" panose="02020603050405020304" pitchFamily="18" charset="0"/>
                <a:cs typeface="Arial" panose="020B0604020202020204" pitchFamily="34" charset="0"/>
              </a:rPr>
              <a:t>1</a:t>
            </a:r>
            <a:r>
              <a:rPr lang="en-US" altLang="en-US">
                <a:latin typeface="Times New Roman" panose="02020603050405020304" pitchFamily="18" charset="0"/>
                <a:ea typeface="Times New Roman" panose="02020603050405020304" pitchFamily="18" charset="0"/>
                <a:cs typeface="Arial" panose="020B0604020202020204" pitchFamily="34" charset="0"/>
              </a:rPr>
              <a:t> </a:t>
            </a:r>
            <a:r>
              <a:rPr lang="en-US" altLang="en-US">
                <a:latin typeface="Times" panose="02020603050405020304" pitchFamily="18" charset="0"/>
                <a:ea typeface="Times New Roman" panose="02020603050405020304" pitchFamily="18" charset="0"/>
                <a:cs typeface="Arial" panose="020B0604020202020204" pitchFamily="34" charset="0"/>
              </a:rPr>
              <a:t>(∆G</a:t>
            </a:r>
            <a:r>
              <a:rPr lang="en-US" altLang="en-US" sz="1200">
                <a:latin typeface="Times" panose="02020603050405020304" pitchFamily="18" charset="0"/>
                <a:ea typeface="Times New Roman" panose="02020603050405020304" pitchFamily="18" charset="0"/>
                <a:cs typeface="Arial" panose="020B0604020202020204" pitchFamily="34" charset="0"/>
              </a:rPr>
              <a:t>p</a:t>
            </a:r>
            <a:r>
              <a:rPr lang="en-US" altLang="en-US">
                <a:latin typeface="Times" panose="02020603050405020304" pitchFamily="18" charset="0"/>
                <a:ea typeface="Times New Roman" panose="02020603050405020304" pitchFamily="18" charset="0"/>
                <a:cs typeface="Arial" panose="020B0604020202020204" pitchFamily="34" charset="0"/>
              </a:rPr>
              <a:t> &lt; 0)</a:t>
            </a:r>
          </a:p>
          <a:p>
            <a:pPr algn="just"/>
            <a:endParaRPr lang="en-US" altLang="en-US">
              <a:latin typeface="Times" panose="02020603050405020304" pitchFamily="18" charset="0"/>
              <a:ea typeface="Times New Roman" panose="02020603050405020304" pitchFamily="18" charset="0"/>
              <a:cs typeface="Arial" panose="020B0604020202020204" pitchFamily="34" charset="0"/>
            </a:endParaRPr>
          </a:p>
          <a:p>
            <a:pPr algn="just"/>
            <a:r>
              <a:rPr lang="en-US" altLang="en-US" sz="2400">
                <a:latin typeface="Times New Roman" panose="02020603050405020304" pitchFamily="18" charset="0"/>
                <a:cs typeface="Arial" panose="020B0604020202020204" pitchFamily="34" charset="0"/>
              </a:rPr>
              <a:t>ɛ = 0.6 and ∆Gc = 7.5 kcal are usually assumed</a:t>
            </a:r>
          </a:p>
        </p:txBody>
      </p:sp>
      <p:pic>
        <p:nvPicPr>
          <p:cNvPr id="655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088" y="2082800"/>
            <a:ext cx="29654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6401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457200"/>
            <a:ext cx="593980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5576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
            <a:ext cx="8229600" cy="699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1389916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en-US" altLang="en-US" dirty="0" smtClean="0"/>
              <a:t>Methanogenesis in </a:t>
            </a:r>
            <a:r>
              <a:rPr lang="en-US" altLang="en-US" dirty="0" err="1" smtClean="0"/>
              <a:t>Anaer</a:t>
            </a:r>
            <a:r>
              <a:rPr lang="en-US" altLang="en-US" dirty="0" smtClean="0"/>
              <a:t>. Digesters </a:t>
            </a:r>
          </a:p>
        </p:txBody>
      </p:sp>
      <p:pic>
        <p:nvPicPr>
          <p:cNvPr id="10243"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1219200"/>
            <a:ext cx="9144000" cy="5416550"/>
          </a:xfrm>
          <a:noFill/>
        </p:spPr>
      </p:pic>
    </p:spTree>
    <p:extLst>
      <p:ext uri="{BB962C8B-B14F-4D97-AF65-F5344CB8AC3E}">
        <p14:creationId xmlns:p14="http://schemas.microsoft.com/office/powerpoint/2010/main" val="2713194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4786" y="1225153"/>
            <a:ext cx="8022431" cy="4407694"/>
          </a:xfrm>
          <a:prstGeom prst="rect">
            <a:avLst/>
          </a:prstGeom>
        </p:spPr>
      </p:pic>
      <p:sp>
        <p:nvSpPr>
          <p:cNvPr id="3" name="TextBox 2"/>
          <p:cNvSpPr txBox="1"/>
          <p:nvPr/>
        </p:nvSpPr>
        <p:spPr>
          <a:xfrm>
            <a:off x="1641765" y="5535866"/>
            <a:ext cx="9599747" cy="715581"/>
          </a:xfrm>
          <a:prstGeom prst="rect">
            <a:avLst/>
          </a:prstGeom>
          <a:noFill/>
        </p:spPr>
        <p:txBody>
          <a:bodyPr wrap="square" rtlCol="0">
            <a:spAutoFit/>
          </a:bodyPr>
          <a:lstStyle/>
          <a:p>
            <a:r>
              <a:rPr lang="en-US" sz="1350" dirty="0"/>
              <a:t>From McCarty, P.L., Bae, J., Kim, J., 2011. Domestic Wastewater Treatment as a Net Energy Producer–Can This be Achieved? Environmental Science &amp; Technology 45, 7100–7106. </a:t>
            </a:r>
            <a:r>
              <a:rPr lang="en-US" sz="1350" dirty="0">
                <a:hlinkClick r:id="rId3"/>
              </a:rPr>
              <a:t>https://doi.org/10.1021/es2014264</a:t>
            </a:r>
            <a:endParaRPr lang="en-US" sz="1350" dirty="0"/>
          </a:p>
          <a:p>
            <a:endParaRPr lang="en-US" sz="1350" dirty="0"/>
          </a:p>
        </p:txBody>
      </p:sp>
    </p:spTree>
    <p:extLst>
      <p:ext uri="{BB962C8B-B14F-4D97-AF65-F5344CB8AC3E}">
        <p14:creationId xmlns:p14="http://schemas.microsoft.com/office/powerpoint/2010/main" val="21525433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158750"/>
            <a:ext cx="12192000" cy="6540500"/>
          </a:xfrm>
          <a:prstGeom prst="rect">
            <a:avLst/>
          </a:prstGeom>
        </p:spPr>
      </p:pic>
    </p:spTree>
    <p:extLst>
      <p:ext uri="{BB962C8B-B14F-4D97-AF65-F5344CB8AC3E}">
        <p14:creationId xmlns:p14="http://schemas.microsoft.com/office/powerpoint/2010/main" val="354816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From A values to yields</a:t>
            </a:r>
          </a:p>
        </p:txBody>
      </p:sp>
      <p:pic>
        <p:nvPicPr>
          <p:cNvPr id="665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2133600"/>
            <a:ext cx="55403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550" y="4038601"/>
            <a:ext cx="65928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715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1428</TotalTime>
  <Words>3475</Words>
  <Application>Microsoft Office PowerPoint</Application>
  <PresentationFormat>Widescreen</PresentationFormat>
  <Paragraphs>592</Paragraphs>
  <Slides>84</Slides>
  <Notes>45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84</vt:i4>
      </vt:variant>
    </vt:vector>
  </HeadingPairs>
  <TitlesOfParts>
    <vt:vector size="99" baseType="lpstr">
      <vt:lpstr>MS PGothic</vt:lpstr>
      <vt:lpstr>SimSun</vt:lpstr>
      <vt:lpstr>Arial</vt:lpstr>
      <vt:lpstr>Calibri</vt:lpstr>
      <vt:lpstr>Calibri Light</vt:lpstr>
      <vt:lpstr>Courier New</vt:lpstr>
      <vt:lpstr>Geneva</vt:lpstr>
      <vt:lpstr>TheSerif B5 Plain</vt:lpstr>
      <vt:lpstr>Times</vt:lpstr>
      <vt:lpstr>Times New Roman</vt:lpstr>
      <vt:lpstr>Trebuchet MS</vt:lpstr>
      <vt:lpstr>Office Theme</vt:lpstr>
      <vt:lpstr>Picture</vt:lpstr>
      <vt:lpstr>Equation</vt:lpstr>
      <vt:lpstr>Bitmap Image</vt:lpstr>
      <vt:lpstr>Collection of slides for Prelim review</vt:lpstr>
      <vt:lpstr>ATP &amp; NADH as common currencies of energy and electrons, respectively</vt:lpstr>
      <vt:lpstr>PowerPoint Presentation</vt:lpstr>
      <vt:lpstr>Bioenergetics packet (from Jim Gossett). Cells metabolism is balanced energetically &amp; materially: example of chemoorganoheterotroph using NH3 as N-source</vt:lpstr>
      <vt:lpstr>PowerPoint Presentation</vt:lpstr>
      <vt:lpstr>Balanced catabolic summary reaction for aerobic glucose respiration</vt:lpstr>
      <vt:lpstr>eeq conversions</vt:lpstr>
      <vt:lpstr>A equations (with ammonia as N source)</vt:lpstr>
      <vt:lpstr>From A values to yields</vt:lpstr>
      <vt:lpstr>Of course, ΔG values vary from standard values if…</vt:lpstr>
      <vt:lpstr>PowerPoint Presentation</vt:lpstr>
      <vt:lpstr>PowerPoint Presentation</vt:lpstr>
      <vt:lpstr>6 Functional Categories of Enzymes by the E.C. numbering system</vt:lpstr>
      <vt:lpstr>6 Functional Categories of Enzymes by the E.C. numbering system</vt:lpstr>
      <vt:lpstr>Kinetics</vt:lpstr>
      <vt:lpstr>Reactor types</vt:lpstr>
      <vt:lpstr>CSTR S and Xa equations</vt:lpstr>
      <vt:lpstr>PowerPoint Presentation</vt:lpstr>
      <vt:lpstr>CSTR with significant influent biomass (Xa0)</vt:lpstr>
      <vt:lpstr>PowerPoint Presentation</vt:lpstr>
      <vt:lpstr>Batch and PFRs  (assuming negligible decay)</vt:lpstr>
      <vt:lpstr>Impact of starting inoculum level (Xao)</vt:lpstr>
      <vt:lpstr>PowerPoint Presentation</vt:lpstr>
      <vt:lpstr>Inhibition impacts on enzyme kinetics</vt:lpstr>
      <vt:lpstr>PowerPoint Presentation</vt:lpstr>
      <vt:lpstr>PowerPoint Presentation</vt:lpstr>
      <vt:lpstr>Aromatics and alkanes/alkenes</vt:lpstr>
      <vt:lpstr>Chloroorganics’ biodegradation </vt:lpstr>
      <vt:lpstr>Other classes of contaminants</vt:lpstr>
      <vt:lpstr>Acclimation: why is there usually a lag before contaminant biodegradation?</vt:lpstr>
      <vt:lpstr>New strategy to support removal of emerging contaminants in wastewater</vt:lpstr>
      <vt:lpstr>Evolution of enzyme pathways </vt:lpstr>
      <vt:lpstr>PowerPoint Presentation</vt:lpstr>
      <vt:lpstr>PowerPoint Presentation</vt:lpstr>
      <vt:lpstr>DNA/RNA molecular techniques</vt:lpstr>
      <vt:lpstr>PowerPoint Presentation</vt:lpstr>
      <vt:lpstr>Nucleic Acid Detection Techniques: Hybridization is key to specificity of assays</vt:lpstr>
      <vt:lpstr>PCR “Ingredients”:</vt:lpstr>
      <vt:lpstr>Detecting and sizing “amplicons” following PCR: Gel Electrophoresis</vt:lpstr>
      <vt:lpstr>Quantitative PCR (qPCR): run samples alongside standard curve</vt:lpstr>
      <vt:lpstr>PowerPoint Presentation</vt:lpstr>
      <vt:lpstr>FISH with 16S rRNA probes</vt:lpstr>
      <vt:lpstr>RT-qPCR:  reverse transcription qPCR</vt:lpstr>
      <vt:lpstr>Nucleic Acid Detection Techniques: Hybridization is key to specificity of assays</vt:lpstr>
      <vt:lpstr>ELISA- Enzyme-Linked Immunofluorescence Specific Assay Example of Sandwich assay</vt:lpstr>
      <vt:lpstr>Mass spectrometry: analytical chemistry technique that measures mass-to-charge ratio of gas-phase ions </vt:lpstr>
      <vt:lpstr>Next Generation sequencing: “Illumina”</vt:lpstr>
      <vt:lpstr>Common uses of “Next Gen” sequencing data</vt:lpstr>
      <vt:lpstr>PowerPoint Presentation</vt:lpstr>
      <vt:lpstr>Molecular tools for Profiling of cultures/communities</vt:lpstr>
      <vt:lpstr>Recall that the 16S rRNA gene has conserved and variable regions</vt:lpstr>
      <vt:lpstr>High Throughput 16S rRNA gene Amplicon sequencing</vt:lpstr>
      <vt:lpstr>PowerPoint Presentation</vt:lpstr>
      <vt:lpstr>Terminal Restriction Fragment Length Polymorphism (T-RFLP) Analysis: PCR with 16S rRNA primers</vt:lpstr>
      <vt:lpstr>Terminal Restriction Fragment Length Polymorphism (T-RFLP) Analysis</vt:lpstr>
      <vt:lpstr>PowerPoint Presentation</vt:lpstr>
      <vt:lpstr>Biomarkers (BMs)</vt:lpstr>
      <vt:lpstr>Biomarker results possible:</vt:lpstr>
      <vt:lpstr>Reasons for False + and False -</vt:lpstr>
      <vt:lpstr>Criteria for Bioremediation Biomarkers</vt:lpstr>
      <vt:lpstr>Biomarkers (BMs)</vt:lpstr>
      <vt:lpstr>Basic Objective: Monitoring and quantifying specific microbial processes in complex settings</vt:lpstr>
      <vt:lpstr>E.g. of biomarkers for in situ bioremediation: Recall the overlapping lines of evidence needed to document Biorem? </vt:lpstr>
      <vt:lpstr>Criteria for Bioremediation Biomarkers</vt:lpstr>
      <vt:lpstr>Using Biomarkers for rate predictions</vt:lpstr>
      <vt:lpstr>The cycle of Discovery and Application of Biomarkers</vt:lpstr>
      <vt:lpstr>Biomarker results possible:</vt:lpstr>
      <vt:lpstr>Regulation of Expression</vt:lpstr>
      <vt:lpstr>Overview of regulation</vt:lpstr>
      <vt:lpstr>PowerPoint Presentation</vt:lpstr>
      <vt:lpstr>Simple signal transduction: two component regulatory systems</vt:lpstr>
      <vt:lpstr>Signal transduction</vt:lpstr>
      <vt:lpstr>PowerPoint Presentation</vt:lpstr>
      <vt:lpstr>PowerPoint Presentation</vt:lpstr>
      <vt:lpstr>PowerPoint Presentation</vt:lpstr>
      <vt:lpstr>PowerPoint Presentation</vt:lpstr>
      <vt:lpstr>Characteristics of waste products</vt:lpstr>
      <vt:lpstr>Sanitation: What are the Functional Groups through which the products flow?</vt:lpstr>
      <vt:lpstr>PowerPoint Presentation</vt:lpstr>
      <vt:lpstr>PowerPoint Presentation</vt:lpstr>
      <vt:lpstr>PowerPoint Presentation</vt:lpstr>
      <vt:lpstr>Methanogenesis in Anaer. Digesters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rer26</dc:creator>
  <cp:lastModifiedBy>rer26</cp:lastModifiedBy>
  <cp:revision>13</cp:revision>
  <dcterms:created xsi:type="dcterms:W3CDTF">2018-04-11T13:54:04Z</dcterms:created>
  <dcterms:modified xsi:type="dcterms:W3CDTF">2018-04-12T16:10:21Z</dcterms:modified>
</cp:coreProperties>
</file>